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0" r:id="rId1"/>
  </p:sldMasterIdLst>
  <p:notesMasterIdLst>
    <p:notesMasterId r:id="rId34"/>
  </p:notesMasterIdLst>
  <p:sldIdLst>
    <p:sldId id="480" r:id="rId2"/>
    <p:sldId id="513" r:id="rId3"/>
    <p:sldId id="511" r:id="rId4"/>
    <p:sldId id="509" r:id="rId5"/>
    <p:sldId id="479" r:id="rId6"/>
    <p:sldId id="493" r:id="rId7"/>
    <p:sldId id="494" r:id="rId8"/>
    <p:sldId id="495" r:id="rId9"/>
    <p:sldId id="496" r:id="rId10"/>
    <p:sldId id="492" r:id="rId11"/>
    <p:sldId id="354" r:id="rId12"/>
    <p:sldId id="475" r:id="rId13"/>
    <p:sldId id="355" r:id="rId14"/>
    <p:sldId id="356" r:id="rId15"/>
    <p:sldId id="357" r:id="rId16"/>
    <p:sldId id="477" r:id="rId17"/>
    <p:sldId id="510" r:id="rId18"/>
    <p:sldId id="358" r:id="rId19"/>
    <p:sldId id="456" r:id="rId20"/>
    <p:sldId id="487" r:id="rId21"/>
    <p:sldId id="507" r:id="rId22"/>
    <p:sldId id="498" r:id="rId23"/>
    <p:sldId id="499" r:id="rId24"/>
    <p:sldId id="508" r:id="rId25"/>
    <p:sldId id="500" r:id="rId26"/>
    <p:sldId id="505" r:id="rId27"/>
    <p:sldId id="506" r:id="rId28"/>
    <p:sldId id="501" r:id="rId29"/>
    <p:sldId id="369" r:id="rId30"/>
    <p:sldId id="502" r:id="rId31"/>
    <p:sldId id="503" r:id="rId32"/>
    <p:sldId id="50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480"/>
            <p14:sldId id="513"/>
            <p14:sldId id="511"/>
            <p14:sldId id="509"/>
            <p14:sldId id="479"/>
            <p14:sldId id="493"/>
            <p14:sldId id="494"/>
            <p14:sldId id="495"/>
            <p14:sldId id="496"/>
            <p14:sldId id="492"/>
            <p14:sldId id="354"/>
            <p14:sldId id="475"/>
            <p14:sldId id="355"/>
            <p14:sldId id="356"/>
            <p14:sldId id="357"/>
            <p14:sldId id="477"/>
            <p14:sldId id="510"/>
            <p14:sldId id="358"/>
            <p14:sldId id="456"/>
            <p14:sldId id="487"/>
            <p14:sldId id="507"/>
            <p14:sldId id="498"/>
            <p14:sldId id="499"/>
            <p14:sldId id="508"/>
            <p14:sldId id="500"/>
            <p14:sldId id="505"/>
            <p14:sldId id="506"/>
            <p14:sldId id="501"/>
            <p14:sldId id="369"/>
            <p14:sldId id="502"/>
            <p14:sldId id="503"/>
            <p14:sldId id="5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C6"/>
    <a:srgbClr val="FFFF66"/>
    <a:srgbClr val="FFFFAE"/>
    <a:srgbClr val="60615B"/>
    <a:srgbClr val="FAFA67"/>
    <a:srgbClr val="EFDAC9"/>
    <a:srgbClr val="E5C4A8"/>
    <a:srgbClr val="DAC6AD"/>
    <a:srgbClr val="FFEA83"/>
    <a:srgbClr val="D96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4414" autoAdjust="0"/>
  </p:normalViewPr>
  <p:slideViewPr>
    <p:cSldViewPr snapToGrid="0">
      <p:cViewPr varScale="1">
        <p:scale>
          <a:sx n="74" d="100"/>
          <a:sy n="74" d="100"/>
        </p:scale>
        <p:origin x="62" y="30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a:t>
            </a:fld>
            <a:endParaRPr lang="zh-CN" altLang="en-US"/>
          </a:p>
        </p:txBody>
      </p:sp>
    </p:spTree>
    <p:extLst>
      <p:ext uri="{BB962C8B-B14F-4D97-AF65-F5344CB8AC3E}">
        <p14:creationId xmlns:p14="http://schemas.microsoft.com/office/powerpoint/2010/main" val="1660256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17</a:t>
            </a:fld>
            <a:endParaRPr lang="zh-CN" altLang="en-US"/>
          </a:p>
        </p:txBody>
      </p:sp>
    </p:spTree>
    <p:extLst>
      <p:ext uri="{BB962C8B-B14F-4D97-AF65-F5344CB8AC3E}">
        <p14:creationId xmlns:p14="http://schemas.microsoft.com/office/powerpoint/2010/main" val="1698549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18</a:t>
            </a:fld>
            <a:endParaRPr lang="zh-CN" altLang="en-US"/>
          </a:p>
        </p:txBody>
      </p:sp>
    </p:spTree>
    <p:extLst>
      <p:ext uri="{BB962C8B-B14F-4D97-AF65-F5344CB8AC3E}">
        <p14:creationId xmlns:p14="http://schemas.microsoft.com/office/powerpoint/2010/main" val="120556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20</a:t>
            </a:fld>
            <a:endParaRPr lang="zh-CN" altLang="en-US"/>
          </a:p>
        </p:txBody>
      </p:sp>
    </p:spTree>
    <p:extLst>
      <p:ext uri="{BB962C8B-B14F-4D97-AF65-F5344CB8AC3E}">
        <p14:creationId xmlns:p14="http://schemas.microsoft.com/office/powerpoint/2010/main" val="4128803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21</a:t>
            </a:fld>
            <a:endParaRPr lang="zh-CN" altLang="en-US"/>
          </a:p>
        </p:txBody>
      </p:sp>
    </p:spTree>
    <p:extLst>
      <p:ext uri="{BB962C8B-B14F-4D97-AF65-F5344CB8AC3E}">
        <p14:creationId xmlns:p14="http://schemas.microsoft.com/office/powerpoint/2010/main" val="32469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24</a:t>
            </a:fld>
            <a:endParaRPr lang="zh-CN" altLang="en-US"/>
          </a:p>
        </p:txBody>
      </p:sp>
    </p:spTree>
    <p:extLst>
      <p:ext uri="{BB962C8B-B14F-4D97-AF65-F5344CB8AC3E}">
        <p14:creationId xmlns:p14="http://schemas.microsoft.com/office/powerpoint/2010/main" val="1857977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28</a:t>
            </a:fld>
            <a:endParaRPr lang="zh-CN" altLang="en-US"/>
          </a:p>
        </p:txBody>
      </p:sp>
    </p:spTree>
    <p:extLst>
      <p:ext uri="{BB962C8B-B14F-4D97-AF65-F5344CB8AC3E}">
        <p14:creationId xmlns:p14="http://schemas.microsoft.com/office/powerpoint/2010/main" val="351333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80668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7</a:t>
            </a:fld>
            <a:endParaRPr lang="zh-CN" altLang="en-US"/>
          </a:p>
        </p:txBody>
      </p:sp>
    </p:spTree>
    <p:extLst>
      <p:ext uri="{BB962C8B-B14F-4D97-AF65-F5344CB8AC3E}">
        <p14:creationId xmlns:p14="http://schemas.microsoft.com/office/powerpoint/2010/main" val="299519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8</a:t>
            </a:fld>
            <a:endParaRPr lang="zh-CN" altLang="en-US"/>
          </a:p>
        </p:txBody>
      </p:sp>
    </p:spTree>
    <p:extLst>
      <p:ext uri="{BB962C8B-B14F-4D97-AF65-F5344CB8AC3E}">
        <p14:creationId xmlns:p14="http://schemas.microsoft.com/office/powerpoint/2010/main" val="282193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9</a:t>
            </a:fld>
            <a:endParaRPr lang="zh-CN" altLang="en-US"/>
          </a:p>
        </p:txBody>
      </p:sp>
    </p:spTree>
    <p:extLst>
      <p:ext uri="{BB962C8B-B14F-4D97-AF65-F5344CB8AC3E}">
        <p14:creationId xmlns:p14="http://schemas.microsoft.com/office/powerpoint/2010/main" val="338844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10</a:t>
            </a:fld>
            <a:endParaRPr lang="zh-CN" altLang="en-US"/>
          </a:p>
        </p:txBody>
      </p:sp>
    </p:spTree>
    <p:extLst>
      <p:ext uri="{BB962C8B-B14F-4D97-AF65-F5344CB8AC3E}">
        <p14:creationId xmlns:p14="http://schemas.microsoft.com/office/powerpoint/2010/main" val="102162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11</a:t>
            </a:fld>
            <a:endParaRPr lang="zh-CN" altLang="en-US"/>
          </a:p>
        </p:txBody>
      </p:sp>
    </p:spTree>
    <p:extLst>
      <p:ext uri="{BB962C8B-B14F-4D97-AF65-F5344CB8AC3E}">
        <p14:creationId xmlns:p14="http://schemas.microsoft.com/office/powerpoint/2010/main" val="273080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12</a:t>
            </a:fld>
            <a:endParaRPr lang="zh-CN" altLang="en-US"/>
          </a:p>
        </p:txBody>
      </p:sp>
    </p:spTree>
    <p:extLst>
      <p:ext uri="{BB962C8B-B14F-4D97-AF65-F5344CB8AC3E}">
        <p14:creationId xmlns:p14="http://schemas.microsoft.com/office/powerpoint/2010/main" val="4121088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15</a:t>
            </a:fld>
            <a:endParaRPr lang="zh-CN" altLang="en-US"/>
          </a:p>
        </p:txBody>
      </p:sp>
    </p:spTree>
    <p:extLst>
      <p:ext uri="{BB962C8B-B14F-4D97-AF65-F5344CB8AC3E}">
        <p14:creationId xmlns:p14="http://schemas.microsoft.com/office/powerpoint/2010/main" val="126767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16</a:t>
            </a:fld>
            <a:endParaRPr lang="zh-CN" altLang="en-US"/>
          </a:p>
        </p:txBody>
      </p:sp>
    </p:spTree>
    <p:extLst>
      <p:ext uri="{BB962C8B-B14F-4D97-AF65-F5344CB8AC3E}">
        <p14:creationId xmlns:p14="http://schemas.microsoft.com/office/powerpoint/2010/main" val="355844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54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106802451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471213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6144486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79473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285308255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068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0626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443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498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3532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90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014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52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320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73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1794315380"/>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9.png"/><Relationship Id="rId4" Type="http://schemas.openxmlformats.org/officeDocument/2006/relationships/hyperlink" Target="http://en.wikipedia.org/wiki/File:Policy_Admin_Component_Diagram.P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9.png"/><Relationship Id="rId4" Type="http://schemas.openxmlformats.org/officeDocument/2006/relationships/hyperlink" Target="http://en.wikipedia.org/wiki/File:Policy_Admin_Component_Diagram.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upload.wikimedia.org/wikipedia/commons/d/d9/Edsger_Wybe_Dijkstra.jp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Technical_drawing"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en.wikipedia.org/wiki/Contact_print" TargetMode="External"/><Relationship Id="rId5" Type="http://schemas.openxmlformats.org/officeDocument/2006/relationships/hyperlink" Target="https://en.wikipedia.org/wiki/Engineering" TargetMode="External"/><Relationship Id="rId4" Type="http://schemas.openxmlformats.org/officeDocument/2006/relationships/hyperlink" Target="https://en.wikipedia.org/wiki/Architectur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en.wikipedia.org/wiki/File:Policy_Admin_Component_Diagram.PNG" TargetMode="External"/><Relationship Id="rId5" Type="http://schemas.openxmlformats.org/officeDocument/2006/relationships/image" Target="../media/image8.png"/><Relationship Id="rId4" Type="http://schemas.openxmlformats.org/officeDocument/2006/relationships/hyperlink" Target="http://en.wikipedia.org/wiki/File:Use_case_restaurant_model.svg" TargetMode="Externa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59" y="13640"/>
            <a:ext cx="12022541" cy="6844360"/>
          </a:xfrm>
          <a:prstGeom prst="rect">
            <a:avLst/>
          </a:prstGeom>
        </p:spPr>
      </p:pic>
      <p:sp>
        <p:nvSpPr>
          <p:cNvPr id="7" name="标题 1"/>
          <p:cNvSpPr txBox="1">
            <a:spLocks/>
          </p:cNvSpPr>
          <p:nvPr/>
        </p:nvSpPr>
        <p:spPr>
          <a:xfrm>
            <a:off x="1512588" y="758516"/>
            <a:ext cx="8804148" cy="9103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4400"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Relation-Oriented Architecture</a:t>
            </a:r>
          </a:p>
        </p:txBody>
      </p:sp>
      <p:sp>
        <p:nvSpPr>
          <p:cNvPr id="8" name="副标题 2"/>
          <p:cNvSpPr txBox="1">
            <a:spLocks/>
          </p:cNvSpPr>
          <p:nvPr/>
        </p:nvSpPr>
        <p:spPr>
          <a:xfrm>
            <a:off x="7446357" y="5745707"/>
            <a:ext cx="4595517" cy="100072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r">
              <a:spcBef>
                <a:spcPts val="0"/>
              </a:spcBef>
            </a:pPr>
            <a:r>
              <a:rPr lang="en-US" altLang="zh-CN" sz="2000" b="1">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000" b="1">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r">
              <a:spcBef>
                <a:spcPts val="0"/>
              </a:spcBef>
            </a:pPr>
            <a:r>
              <a:rPr lang="en-US" altLang="zh-CN" sz="2000" b="1">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a:p>
            <a:pPr algn="ctr">
              <a:spcBef>
                <a:spcPts val="0"/>
              </a:spcBef>
            </a:pPr>
            <a:endPar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grpSp>
        <p:nvGrpSpPr>
          <p:cNvPr id="6" name="组合 5"/>
          <p:cNvGrpSpPr/>
          <p:nvPr/>
        </p:nvGrpSpPr>
        <p:grpSpPr>
          <a:xfrm>
            <a:off x="1729795" y="1886176"/>
            <a:ext cx="8816453" cy="4213692"/>
            <a:chOff x="1729795" y="1886176"/>
            <a:chExt cx="8816453" cy="4213692"/>
          </a:xfrm>
        </p:grpSpPr>
        <p:cxnSp>
          <p:nvCxnSpPr>
            <p:cNvPr id="9" name="直接箭头连接符 8"/>
            <p:cNvCxnSpPr>
              <a:stCxn id="31" idx="6"/>
              <a:endCxn id="22" idx="2"/>
            </p:cNvCxnSpPr>
            <p:nvPr/>
          </p:nvCxnSpPr>
          <p:spPr>
            <a:xfrm>
              <a:off x="4546639" y="2977601"/>
              <a:ext cx="3736504" cy="3705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9" idx="6"/>
              <a:endCxn id="22" idx="2"/>
            </p:cNvCxnSpPr>
            <p:nvPr/>
          </p:nvCxnSpPr>
          <p:spPr>
            <a:xfrm>
              <a:off x="3601427" y="2602413"/>
              <a:ext cx="4681716" cy="7456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2" idx="6"/>
              <a:endCxn id="22" idx="2"/>
            </p:cNvCxnSpPr>
            <p:nvPr/>
          </p:nvCxnSpPr>
          <p:spPr>
            <a:xfrm flipV="1">
              <a:off x="3259717" y="3348111"/>
              <a:ext cx="5023426" cy="617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6"/>
              <a:endCxn id="22" idx="2"/>
            </p:cNvCxnSpPr>
            <p:nvPr/>
          </p:nvCxnSpPr>
          <p:spPr>
            <a:xfrm flipV="1">
              <a:off x="4260554" y="3348111"/>
              <a:ext cx="4022589" cy="4360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6" idx="3"/>
              <a:endCxn id="23" idx="1"/>
            </p:cNvCxnSpPr>
            <p:nvPr/>
          </p:nvCxnSpPr>
          <p:spPr>
            <a:xfrm>
              <a:off x="7120660" y="4338588"/>
              <a:ext cx="1153235" cy="3580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27" idx="3"/>
              <a:endCxn id="23" idx="1"/>
            </p:cNvCxnSpPr>
            <p:nvPr/>
          </p:nvCxnSpPr>
          <p:spPr>
            <a:xfrm flipV="1">
              <a:off x="7120661" y="4696602"/>
              <a:ext cx="1153234" cy="795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8" idx="3"/>
              <a:endCxn id="23" idx="1"/>
            </p:cNvCxnSpPr>
            <p:nvPr/>
          </p:nvCxnSpPr>
          <p:spPr>
            <a:xfrm flipV="1">
              <a:off x="7120661" y="4696602"/>
              <a:ext cx="1153234" cy="5410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2" idx="4"/>
              <a:endCxn id="23" idx="0"/>
            </p:cNvCxnSpPr>
            <p:nvPr/>
          </p:nvCxnSpPr>
          <p:spPr>
            <a:xfrm>
              <a:off x="9317884" y="3781782"/>
              <a:ext cx="0" cy="306961"/>
            </a:xfrm>
            <a:prstGeom prst="line">
              <a:avLst/>
            </a:prstGeom>
            <a:ln w="76200">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487300" y="1886176"/>
              <a:ext cx="3058948" cy="906759"/>
              <a:chOff x="8318377" y="2320119"/>
              <a:chExt cx="2504298" cy="906759"/>
            </a:xfrm>
            <a:solidFill>
              <a:srgbClr val="EFDAC9"/>
            </a:solidFill>
          </p:grpSpPr>
          <p:sp>
            <p:nvSpPr>
              <p:cNvPr id="38" name="任意多边形 37"/>
              <p:cNvSpPr/>
              <p:nvPr/>
            </p:nvSpPr>
            <p:spPr>
              <a:xfrm>
                <a:off x="8318377" y="2320119"/>
                <a:ext cx="2504298"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p:cNvSpPr txBox="1"/>
              <p:nvPr/>
            </p:nvSpPr>
            <p:spPr>
              <a:xfrm>
                <a:off x="8444786" y="2472148"/>
                <a:ext cx="2193514" cy="646331"/>
              </a:xfrm>
              <a:prstGeom prst="rect">
                <a:avLst/>
              </a:prstGeom>
              <a:grpFill/>
              <a:ln>
                <a:noFill/>
              </a:ln>
            </p:spPr>
            <p:txBody>
              <a:bodyPr wrap="square" rtlCol="0">
                <a:spAutoFit/>
              </a:bodyPr>
              <a:lstStyle/>
              <a:p>
                <a:pPr lvl="1" algn="ctr"/>
                <a:r>
                  <a:rPr lang="en-US" b="1" dirty="0"/>
                  <a:t>Relation-Oriented Architecture</a:t>
                </a:r>
              </a:p>
            </p:txBody>
          </p:sp>
        </p:grpSp>
        <p:grpSp>
          <p:nvGrpSpPr>
            <p:cNvPr id="18" name="组合 17"/>
            <p:cNvGrpSpPr/>
            <p:nvPr/>
          </p:nvGrpSpPr>
          <p:grpSpPr>
            <a:xfrm>
              <a:off x="1729795" y="2329503"/>
              <a:ext cx="5970702" cy="3400911"/>
              <a:chOff x="2006222" y="2763446"/>
              <a:chExt cx="5970702" cy="3400911"/>
            </a:xfrm>
          </p:grpSpPr>
          <p:sp>
            <p:nvSpPr>
              <p:cNvPr id="26" name="文本框 25"/>
              <p:cNvSpPr txBox="1"/>
              <p:nvPr/>
            </p:nvSpPr>
            <p:spPr>
              <a:xfrm>
                <a:off x="2006222" y="4587865"/>
                <a:ext cx="5390865" cy="369332"/>
              </a:xfrm>
              <a:prstGeom prst="rect">
                <a:avLst/>
              </a:prstGeom>
              <a:solidFill>
                <a:schemeClr val="bg1">
                  <a:lumMod val="85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altLang="zh-CN" dirty="0"/>
                  <a:t>The </a:t>
                </a:r>
                <a:r>
                  <a:rPr lang="en-US" altLang="zh-CN" b="1" dirty="0"/>
                  <a:t>Relation</a:t>
                </a:r>
                <a:r>
                  <a:rPr lang="en-US" altLang="zh-CN" dirty="0"/>
                  <a:t> between Functions/Data Entities</a:t>
                </a:r>
                <a:endParaRPr lang="en-US" dirty="0"/>
              </a:p>
            </p:txBody>
          </p:sp>
          <p:sp>
            <p:nvSpPr>
              <p:cNvPr id="27" name="文本框 26"/>
              <p:cNvSpPr txBox="1"/>
              <p:nvPr/>
            </p:nvSpPr>
            <p:spPr>
              <a:xfrm>
                <a:off x="2006222" y="5025436"/>
                <a:ext cx="5390866" cy="369332"/>
              </a:xfrm>
              <a:prstGeom prst="rect">
                <a:avLst/>
              </a:prstGeom>
              <a:solidFill>
                <a:schemeClr val="accent2">
                  <a:lumMod val="40000"/>
                  <a:lumOff val="6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b="1" dirty="0"/>
                  <a:t>The Relation</a:t>
                </a:r>
                <a:r>
                  <a:rPr lang="en-US" dirty="0"/>
                  <a:t> between </a:t>
                </a:r>
                <a:r>
                  <a:rPr lang="en-US" altLang="zh-CN" dirty="0"/>
                  <a:t>Objects</a:t>
                </a:r>
                <a:endParaRPr lang="en-US" dirty="0"/>
              </a:p>
            </p:txBody>
          </p:sp>
          <p:sp>
            <p:nvSpPr>
              <p:cNvPr id="28" name="文本框 27"/>
              <p:cNvSpPr txBox="1"/>
              <p:nvPr/>
            </p:nvSpPr>
            <p:spPr>
              <a:xfrm>
                <a:off x="2006222" y="5486933"/>
                <a:ext cx="5390866" cy="369332"/>
              </a:xfrm>
              <a:prstGeom prst="rect">
                <a:avLst/>
              </a:prstGeom>
              <a:solidFill>
                <a:schemeClr val="accent3">
                  <a:lumMod val="60000"/>
                  <a:lumOff val="4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The</a:t>
                </a:r>
                <a:r>
                  <a:rPr lang="en-US" b="1" dirty="0"/>
                  <a:t> Relation </a:t>
                </a:r>
                <a:r>
                  <a:rPr lang="en-US" dirty="0"/>
                  <a:t>between </a:t>
                </a:r>
                <a:r>
                  <a:rPr lang="en-US" altLang="zh-CN" dirty="0"/>
                  <a:t>Services</a:t>
                </a:r>
                <a:endParaRPr lang="en-US" dirty="0"/>
              </a:p>
            </p:txBody>
          </p:sp>
          <p:sp>
            <p:nvSpPr>
              <p:cNvPr id="29" name="椭圆 28"/>
              <p:cNvSpPr/>
              <p:nvPr/>
            </p:nvSpPr>
            <p:spPr>
              <a:xfrm>
                <a:off x="2466383" y="2763446"/>
                <a:ext cx="1411471" cy="545819"/>
              </a:xfrm>
              <a:prstGeom prst="ellipse">
                <a:avLst/>
              </a:prstGeom>
              <a:solidFill>
                <a:schemeClr val="bg1">
                  <a:lumMod val="85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Functions</a:t>
                </a:r>
              </a:p>
            </p:txBody>
          </p:sp>
          <p:sp>
            <p:nvSpPr>
              <p:cNvPr id="30" name="椭圆 29"/>
              <p:cNvSpPr/>
              <p:nvPr/>
            </p:nvSpPr>
            <p:spPr>
              <a:xfrm>
                <a:off x="3218726" y="3945157"/>
                <a:ext cx="1318255" cy="545819"/>
              </a:xfrm>
              <a:prstGeom prst="ellipse">
                <a:avLst/>
              </a:prstGeom>
              <a:solidFill>
                <a:srgbClr val="C8B5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Objects</a:t>
                </a:r>
              </a:p>
            </p:txBody>
          </p:sp>
          <p:sp>
            <p:nvSpPr>
              <p:cNvPr id="31" name="椭圆 30"/>
              <p:cNvSpPr/>
              <p:nvPr/>
            </p:nvSpPr>
            <p:spPr>
              <a:xfrm>
                <a:off x="3504811" y="3138634"/>
                <a:ext cx="1318255" cy="545819"/>
              </a:xfrm>
              <a:prstGeom prst="ellipse">
                <a:avLst/>
              </a:prstGeom>
              <a:solidFill>
                <a:srgbClr val="D9D9D9"/>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Entities</a:t>
                </a:r>
              </a:p>
            </p:txBody>
          </p:sp>
          <p:sp>
            <p:nvSpPr>
              <p:cNvPr id="32" name="椭圆 31"/>
              <p:cNvSpPr/>
              <p:nvPr/>
            </p:nvSpPr>
            <p:spPr>
              <a:xfrm>
                <a:off x="2217889" y="3570883"/>
                <a:ext cx="1318255" cy="545819"/>
              </a:xfrm>
              <a:prstGeom prst="ellipse">
                <a:avLst/>
              </a:prstGeom>
              <a:solidFill>
                <a:srgbClr val="F5CBA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Services</a:t>
                </a:r>
              </a:p>
            </p:txBody>
          </p:sp>
          <p:cxnSp>
            <p:nvCxnSpPr>
              <p:cNvPr id="33" name="曲线连接符 32"/>
              <p:cNvCxnSpPr>
                <a:stCxn id="29" idx="2"/>
                <a:endCxn id="26" idx="1"/>
              </p:cNvCxnSpPr>
              <p:nvPr/>
            </p:nvCxnSpPr>
            <p:spPr>
              <a:xfrm rot="10800000" flipV="1">
                <a:off x="2006223" y="3036355"/>
                <a:ext cx="460161" cy="1736175"/>
              </a:xfrm>
              <a:prstGeom prst="curvedConnector3">
                <a:avLst>
                  <a:gd name="adj1" fmla="val 149678"/>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32" idx="2"/>
                <a:endCxn id="27" idx="1"/>
              </p:cNvCxnSpPr>
              <p:nvPr/>
            </p:nvCxnSpPr>
            <p:spPr>
              <a:xfrm rot="10800000" flipV="1">
                <a:off x="2006223" y="3843792"/>
                <a:ext cx="211667" cy="1366309"/>
              </a:xfrm>
              <a:prstGeom prst="curvedConnector3">
                <a:avLst>
                  <a:gd name="adj1" fmla="val 208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30" idx="2"/>
                <a:endCxn id="28" idx="1"/>
              </p:cNvCxnSpPr>
              <p:nvPr/>
            </p:nvCxnSpPr>
            <p:spPr>
              <a:xfrm rot="10800000" flipV="1">
                <a:off x="2006222" y="4218067"/>
                <a:ext cx="1212504" cy="1453532"/>
              </a:xfrm>
              <a:prstGeom prst="curvedConnector3">
                <a:avLst>
                  <a:gd name="adj1" fmla="val 11885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31" idx="2"/>
                <a:endCxn id="26" idx="1"/>
              </p:cNvCxnSpPr>
              <p:nvPr/>
            </p:nvCxnSpPr>
            <p:spPr>
              <a:xfrm rot="10800000" flipV="1">
                <a:off x="2006223" y="3411543"/>
                <a:ext cx="1498589" cy="1360987"/>
              </a:xfrm>
              <a:prstGeom prst="curvedConnector3">
                <a:avLst>
                  <a:gd name="adj1" fmla="val 11525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945335" y="3011373"/>
                <a:ext cx="31589" cy="3152984"/>
              </a:xfrm>
              <a:prstGeom prst="line">
                <a:avLst/>
              </a:prstGeom>
              <a:ln>
                <a:no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371239" y="5514488"/>
              <a:ext cx="4148144" cy="585380"/>
              <a:chOff x="8318377" y="2320119"/>
              <a:chExt cx="2319923" cy="906759"/>
            </a:xfrm>
            <a:solidFill>
              <a:srgbClr val="EFDAC9"/>
            </a:solidFill>
          </p:grpSpPr>
          <p:sp>
            <p:nvSpPr>
              <p:cNvPr id="24" name="任意多边形 23"/>
              <p:cNvSpPr/>
              <p:nvPr/>
            </p:nvSpPr>
            <p:spPr>
              <a:xfrm>
                <a:off x="8318377" y="2320119"/>
                <a:ext cx="2154156"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24"/>
              <p:cNvSpPr txBox="1"/>
              <p:nvPr/>
            </p:nvSpPr>
            <p:spPr>
              <a:xfrm>
                <a:off x="8444786" y="2472148"/>
                <a:ext cx="2193514" cy="584775"/>
              </a:xfrm>
              <a:prstGeom prst="rect">
                <a:avLst/>
              </a:prstGeom>
              <a:grpFill/>
              <a:ln>
                <a:solidFill>
                  <a:schemeClr val="bg1"/>
                </a:solidFill>
              </a:ln>
            </p:spPr>
            <p:txBody>
              <a:bodyPr wrap="square" rtlCol="0">
                <a:spAutoFit/>
              </a:bodyPr>
              <a:lstStyle/>
              <a:p>
                <a:pPr algn="ctr"/>
                <a:r>
                  <a:rPr lang="en-US" altLang="zh-CN" b="1" dirty="0"/>
                  <a:t>Traditional </a:t>
                </a:r>
                <a:r>
                  <a:rPr lang="en-US" b="1" dirty="0"/>
                  <a:t>Architectures</a:t>
                </a:r>
              </a:p>
            </p:txBody>
          </p:sp>
        </p:grpSp>
        <p:cxnSp>
          <p:nvCxnSpPr>
            <p:cNvPr id="20" name="肘形连接符 19"/>
            <p:cNvCxnSpPr>
              <a:stCxn id="38" idx="24"/>
              <a:endCxn id="25" idx="3"/>
            </p:cNvCxnSpPr>
            <p:nvPr/>
          </p:nvCxnSpPr>
          <p:spPr>
            <a:xfrm flipH="1">
              <a:off x="6519383" y="2362241"/>
              <a:ext cx="4026865" cy="3439151"/>
            </a:xfrm>
            <a:prstGeom prst="bentConnector3">
              <a:avLst>
                <a:gd name="adj1" fmla="val -567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5" idx="3"/>
              <a:endCxn id="38" idx="24"/>
            </p:cNvCxnSpPr>
            <p:nvPr/>
          </p:nvCxnSpPr>
          <p:spPr>
            <a:xfrm flipV="1">
              <a:off x="6519383" y="2362241"/>
              <a:ext cx="4026865" cy="3439151"/>
            </a:xfrm>
            <a:prstGeom prst="bentConnector3">
              <a:avLst>
                <a:gd name="adj1" fmla="val 1056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283143" y="2914440"/>
              <a:ext cx="2069482" cy="867342"/>
            </a:xfrm>
            <a:prstGeom prst="ellipse">
              <a:avLst/>
            </a:prstGeom>
            <a:solidFill>
              <a:srgbClr val="FBE0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spc="-150" dirty="0">
                  <a:solidFill>
                    <a:schemeClr val="tx1"/>
                  </a:solidFill>
                  <a:latin typeface="Arial Narrow" panose="020B0606020202030204" pitchFamily="34" charset="0"/>
                  <a:cs typeface="Arial" panose="020B0604020202020204" pitchFamily="34" charset="0"/>
                </a:rPr>
                <a:t>Components</a:t>
              </a:r>
            </a:p>
          </p:txBody>
        </p:sp>
        <p:sp>
          <p:nvSpPr>
            <p:cNvPr id="23" name="文本框 22"/>
            <p:cNvSpPr txBox="1"/>
            <p:nvPr/>
          </p:nvSpPr>
          <p:spPr>
            <a:xfrm>
              <a:off x="8273895" y="4088743"/>
              <a:ext cx="2087978" cy="1215717"/>
            </a:xfrm>
            <a:prstGeom prst="rect">
              <a:avLst/>
            </a:prstGeom>
            <a:solidFill>
              <a:srgbClr val="FFEA8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endParaRPr lang="en-US" sz="300" b="1" dirty="0"/>
            </a:p>
            <a:p>
              <a:pPr algn="ctr"/>
              <a:endParaRPr lang="en-US" b="1" dirty="0"/>
            </a:p>
            <a:p>
              <a:pPr algn="ctr"/>
              <a:r>
                <a:rPr lang="en-US" sz="2400" b="1" dirty="0"/>
                <a:t>Relation</a:t>
              </a:r>
            </a:p>
            <a:p>
              <a:pPr algn="ctr"/>
              <a:endParaRPr lang="en-US" b="1" dirty="0"/>
            </a:p>
            <a:p>
              <a:pPr algn="ctr"/>
              <a:endParaRPr lang="en-US" sz="1000" b="1" dirty="0"/>
            </a:p>
          </p:txBody>
        </p:sp>
      </p:grpSp>
    </p:spTree>
    <p:extLst>
      <p:ext uri="{BB962C8B-B14F-4D97-AF65-F5344CB8AC3E}">
        <p14:creationId xmlns:p14="http://schemas.microsoft.com/office/powerpoint/2010/main" val="1156265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rot="21240023">
            <a:off x="4333472" y="920249"/>
            <a:ext cx="5424149" cy="698063"/>
          </a:xfrm>
          <a:solidFill>
            <a:schemeClr val="bg1">
              <a:lumMod val="9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algn="ctr"/>
            <a:r>
              <a:rPr lang="en-US" dirty="0"/>
              <a:t>Development View</a:t>
            </a:r>
          </a:p>
        </p:txBody>
      </p:sp>
      <p:sp>
        <p:nvSpPr>
          <p:cNvPr id="8" name="内容占位符 7"/>
          <p:cNvSpPr>
            <a:spLocks noGrp="1"/>
          </p:cNvSpPr>
          <p:nvPr>
            <p:ph idx="1"/>
          </p:nvPr>
        </p:nvSpPr>
        <p:spPr>
          <a:xfrm>
            <a:off x="0" y="4257624"/>
            <a:ext cx="8790716" cy="1720737"/>
          </a:xfrm>
          <a:blipFill>
            <a:blip r:embed="rId3"/>
            <a:tile tx="0" ty="0" sx="100000" sy="100000" flip="none" algn="tl"/>
          </a:blip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lstStyle/>
          <a:p>
            <a:pPr marL="0" indent="0">
              <a:buNone/>
            </a:pPr>
            <a:endParaRPr lang="en-US" sz="100" dirty="0"/>
          </a:p>
          <a:p>
            <a:pPr marL="91440" indent="0">
              <a:buNone/>
            </a:pPr>
            <a:r>
              <a:rPr lang="en-US" dirty="0"/>
              <a:t>Development view: The development view illustrates a system from a programmer's perspective and is concerned with software management. This view is also known as the implementation view. It uses the UML Component diagram to describe system components. UML Diagrams used to represent the development view include the Package diagram.[2]</a:t>
            </a:r>
          </a:p>
        </p:txBody>
      </p:sp>
      <p:sp>
        <p:nvSpPr>
          <p:cNvPr id="2" name="灯片编号占位符 1"/>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Picture 8" descr="420px-Policy_Admin_Component_Diagram">
            <a:hlinkClick r:id="rId4"/>
          </p:cNvPr>
          <p:cNvPicPr>
            <a:picLocks noChangeAspect="1" noChangeArrowheads="1"/>
          </p:cNvPicPr>
          <p:nvPr/>
        </p:nvPicPr>
        <p:blipFill>
          <a:blip r:embed="rId5"/>
          <a:srcRect/>
          <a:stretch>
            <a:fillRect/>
          </a:stretch>
        </p:blipFill>
        <p:spPr bwMode="auto">
          <a:xfrm>
            <a:off x="570323" y="970344"/>
            <a:ext cx="5735474" cy="3497598"/>
          </a:xfrm>
          <a:prstGeom prst="rect">
            <a:avLst/>
          </a:prstGeom>
          <a:solidFill>
            <a:srgbClr val="E1F0FF"/>
          </a:solidFill>
          <a:ln w="38100" cmpd="dbl">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7" name="Picture 5"/>
          <p:cNvPicPr>
            <a:picLocks noChangeAspect="1" noChangeArrowheads="1"/>
          </p:cNvPicPr>
          <p:nvPr/>
        </p:nvPicPr>
        <p:blipFill>
          <a:blip r:embed="rId6"/>
          <a:srcRect/>
          <a:stretch>
            <a:fillRect/>
          </a:stretch>
        </p:blipFill>
        <p:spPr bwMode="auto">
          <a:xfrm>
            <a:off x="4719406" y="1620395"/>
            <a:ext cx="5735474" cy="3457832"/>
          </a:xfrm>
          <a:prstGeom prst="rect">
            <a:avLst/>
          </a:prstGeom>
          <a:solidFill>
            <a:schemeClr val="accent2">
              <a:lumMod val="20000"/>
              <a:lumOff val="80000"/>
            </a:schemeClr>
          </a:solidFill>
          <a:ln w="34925" cap="flat" cmpd="sng" algn="ctr">
            <a:noFill/>
            <a:prstDash val="solid"/>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403872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695150" y="904763"/>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cs typeface="Arial" panose="020B0604020202020204" pitchFamily="34" charset="0"/>
              </a:rPr>
              <a:t>Evolution of Architectural Style</a:t>
            </a:r>
            <a:br>
              <a:rPr lang="en-US" sz="3200" dirty="0">
                <a:solidFill>
                  <a:schemeClr val="tx1"/>
                </a:solidFill>
                <a:cs typeface="Arial" panose="020B0604020202020204" pitchFamily="34" charset="0"/>
              </a:rPr>
            </a:br>
            <a:r>
              <a:rPr lang="en-US" sz="2800" dirty="0">
                <a:solidFill>
                  <a:schemeClr val="tx1"/>
                </a:solidFill>
                <a:cs typeface="Arial" panose="020B0604020202020204" pitchFamily="34" charset="0"/>
              </a:rPr>
              <a:t>historical position</a:t>
            </a:r>
            <a:endParaRPr lang="zh-CN" altLang="en-US" sz="2800" b="1" dirty="0">
              <a:solidFill>
                <a:srgbClr val="0070C0"/>
              </a:solidFill>
              <a:cs typeface="Arial" panose="020B0604020202020204" pitchFamily="34" charset="0"/>
            </a:endParaRPr>
          </a:p>
        </p:txBody>
      </p:sp>
      <p:sp>
        <p:nvSpPr>
          <p:cNvPr id="3" name="内容占位符 3"/>
          <p:cNvSpPr txBox="1">
            <a:spLocks/>
          </p:cNvSpPr>
          <p:nvPr/>
        </p:nvSpPr>
        <p:spPr>
          <a:xfrm>
            <a:off x="1695150" y="1945810"/>
            <a:ext cx="7227724" cy="4539342"/>
          </a:xfrm>
          <a:prstGeom prst="rect">
            <a:avLst/>
          </a:prstGeom>
          <a:ln>
            <a:noFill/>
          </a:ln>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defTabSz="914400" fontAlgn="base">
              <a:lnSpc>
                <a:spcPct val="80000"/>
              </a:lnSpc>
              <a:spcBef>
                <a:spcPct val="20000"/>
              </a:spcBef>
              <a:spcAft>
                <a:spcPct val="0"/>
              </a:spcAft>
              <a:buClr>
                <a:srgbClr val="EBF25A"/>
              </a:buClr>
              <a:buSzPct val="80000"/>
              <a:buFont typeface="Wingdings" pitchFamily="2" charset="2"/>
              <a:buChar char="l"/>
              <a:defRPr/>
            </a:pPr>
            <a:endParaRPr lang="en-US" altLang="zh-CN" sz="2000" b="1" dirty="0">
              <a:solidFill>
                <a:schemeClr val="tx1"/>
              </a:solidFill>
              <a:latin typeface="Tahoma" pitchFamily="34" charset="0"/>
              <a:ea typeface="宋体" pitchFamily="2" charset="-122"/>
            </a:endParaRPr>
          </a:p>
          <a:p>
            <a:pPr defTabSz="914400" fontAlgn="base">
              <a:lnSpc>
                <a:spcPct val="80000"/>
              </a:lnSpc>
              <a:spcBef>
                <a:spcPct val="2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FOA (Function-Oriented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Stepwise refinement</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pPr defTabSz="914400" fontAlgn="base">
              <a:lnSpc>
                <a:spcPct val="8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OOA (Object-Oriented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Object-oriented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Class hierarchy for inheritance</a:t>
            </a:r>
          </a:p>
          <a:p>
            <a:pPr defTabSz="914400" fontAlgn="base">
              <a:lnSpc>
                <a:spcPct val="9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SOA (Service-Oriented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Service-oriented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pPr defTabSz="914400" fontAlgn="base">
              <a:lnSpc>
                <a:spcPct val="8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ROA (Relation-Oriented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Function/Object/Service-oriented / Component Based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endParaRPr lang="en-US" dirty="0"/>
          </a:p>
        </p:txBody>
      </p:sp>
    </p:spTree>
    <p:extLst>
      <p:ext uri="{BB962C8B-B14F-4D97-AF65-F5344CB8AC3E}">
        <p14:creationId xmlns:p14="http://schemas.microsoft.com/office/powerpoint/2010/main" val="316248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rot="21240023">
            <a:off x="4333472" y="920249"/>
            <a:ext cx="5424149" cy="698063"/>
          </a:xfrm>
          <a:solidFill>
            <a:schemeClr val="bg1">
              <a:lumMod val="9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algn="ctr"/>
            <a:r>
              <a:rPr lang="en-US" dirty="0"/>
              <a:t>Development View</a:t>
            </a:r>
          </a:p>
        </p:txBody>
      </p:sp>
      <p:sp>
        <p:nvSpPr>
          <p:cNvPr id="8" name="内容占位符 7"/>
          <p:cNvSpPr>
            <a:spLocks noGrp="1"/>
          </p:cNvSpPr>
          <p:nvPr>
            <p:ph idx="1"/>
          </p:nvPr>
        </p:nvSpPr>
        <p:spPr>
          <a:xfrm>
            <a:off x="0" y="4257624"/>
            <a:ext cx="8790716" cy="1720737"/>
          </a:xfrm>
          <a:blipFill>
            <a:blip r:embed="rId3"/>
            <a:tile tx="0" ty="0" sx="100000" sy="100000" flip="none" algn="tl"/>
          </a:blip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buNone/>
            </a:pPr>
            <a:endParaRPr lang="en-US" sz="100" dirty="0"/>
          </a:p>
          <a:p>
            <a:pPr marL="91440" indent="0">
              <a:buNone/>
            </a:pPr>
            <a:r>
              <a:rPr lang="en-US" dirty="0"/>
              <a:t>Development view: The development view illustrates a system from a programmer's perspective and is concerned with software management. This view is also known as the implementation view. It uses the UML Component diagram to describe system components. UML Diagrams used to represent the development view include the Package diagram.[2]</a:t>
            </a:r>
          </a:p>
        </p:txBody>
      </p:sp>
      <p:sp>
        <p:nvSpPr>
          <p:cNvPr id="2" name="灯片编号占位符 1"/>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8" descr="420px-Policy_Admin_Component_Diagram">
            <a:hlinkClick r:id="rId4"/>
          </p:cNvPr>
          <p:cNvPicPr>
            <a:picLocks noChangeAspect="1" noChangeArrowheads="1"/>
          </p:cNvPicPr>
          <p:nvPr/>
        </p:nvPicPr>
        <p:blipFill>
          <a:blip r:embed="rId5"/>
          <a:srcRect/>
          <a:stretch>
            <a:fillRect/>
          </a:stretch>
        </p:blipFill>
        <p:spPr bwMode="auto">
          <a:xfrm>
            <a:off x="570323" y="970344"/>
            <a:ext cx="5735474" cy="3497598"/>
          </a:xfrm>
          <a:prstGeom prst="rect">
            <a:avLst/>
          </a:prstGeom>
          <a:solidFill>
            <a:srgbClr val="E1F0FF"/>
          </a:solidFill>
          <a:ln w="38100" cmpd="dbl">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7" name="Picture 5"/>
          <p:cNvPicPr>
            <a:picLocks noChangeAspect="1" noChangeArrowheads="1"/>
          </p:cNvPicPr>
          <p:nvPr/>
        </p:nvPicPr>
        <p:blipFill>
          <a:blip r:embed="rId6"/>
          <a:srcRect/>
          <a:stretch>
            <a:fillRect/>
          </a:stretch>
        </p:blipFill>
        <p:spPr bwMode="auto">
          <a:xfrm>
            <a:off x="4719406" y="1620395"/>
            <a:ext cx="5735474" cy="3457832"/>
          </a:xfrm>
          <a:prstGeom prst="rect">
            <a:avLst/>
          </a:prstGeom>
          <a:solidFill>
            <a:schemeClr val="accent2">
              <a:lumMod val="20000"/>
              <a:lumOff val="80000"/>
            </a:schemeClr>
          </a:solidFill>
          <a:ln w="34925" cap="flat" cmpd="sng" algn="ctr">
            <a:noFill/>
            <a:prstDash val="solid"/>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134696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961145" y="2949641"/>
            <a:ext cx="4344085" cy="2939266"/>
          </a:xfrm>
          <a:prstGeom prst="rect">
            <a:avLst/>
          </a:prstGeom>
        </p:spPr>
        <p:txBody>
          <a:bodyPr wrap="square">
            <a:spAutoFit/>
          </a:bodyPr>
          <a:lstStyle/>
          <a:p>
            <a:pPr>
              <a:spcBef>
                <a:spcPts val="600"/>
              </a:spcBef>
            </a:pPr>
            <a:r>
              <a:rPr lang="en-US" altLang="zh-CN" sz="2000" b="1" dirty="0">
                <a:latin typeface="Calibri" panose="020F0502020204030204" pitchFamily="34" charset="0"/>
                <a:cs typeface="Arial" panose="020B0604020202020204" pitchFamily="34" charset="0"/>
              </a:rPr>
              <a:t>Stepwise Refinement</a:t>
            </a:r>
            <a:r>
              <a:rPr lang="en-US" altLang="zh-CN" sz="2000" dirty="0">
                <a:latin typeface="Calibri" panose="020F0502020204030204" pitchFamily="34" charset="0"/>
                <a:cs typeface="Arial" panose="020B0604020202020204" pitchFamily="34" charset="0"/>
              </a:rPr>
              <a:t> is a relatively old </a:t>
            </a:r>
            <a:r>
              <a:rPr lang="en-US" altLang="zh-CN" sz="2000" dirty="0">
                <a:solidFill>
                  <a:srgbClr val="C00000"/>
                </a:solidFill>
                <a:latin typeface="Calibri" panose="020F0502020204030204" pitchFamily="34" charset="0"/>
                <a:cs typeface="Arial" panose="020B0604020202020204" pitchFamily="34" charset="0"/>
              </a:rPr>
              <a:t>technique of software design </a:t>
            </a:r>
            <a:r>
              <a:rPr lang="en-US" altLang="zh-CN" sz="2000" dirty="0">
                <a:latin typeface="Calibri" panose="020F0502020204030204" pitchFamily="34" charset="0"/>
                <a:cs typeface="Arial" panose="020B0604020202020204" pitchFamily="34" charset="0"/>
              </a:rPr>
              <a:t>that has been successfully used in a wide range of </a:t>
            </a:r>
            <a:r>
              <a:rPr lang="en-US" altLang="zh-CN" sz="2000" dirty="0">
                <a:solidFill>
                  <a:srgbClr val="C00000"/>
                </a:solidFill>
                <a:latin typeface="Calibri" panose="020F0502020204030204" pitchFamily="34" charset="0"/>
                <a:cs typeface="Arial" panose="020B0604020202020204" pitchFamily="34" charset="0"/>
              </a:rPr>
              <a:t>structured programming environments and languages.</a:t>
            </a:r>
          </a:p>
          <a:p>
            <a:pPr>
              <a:spcBef>
                <a:spcPts val="600"/>
              </a:spcBef>
            </a:pPr>
            <a:r>
              <a:rPr lang="en-US" altLang="zh-CN" sz="2000" dirty="0">
                <a:latin typeface="Calibri" panose="020F0502020204030204" pitchFamily="34" charset="0"/>
                <a:cs typeface="Arial" panose="020B0604020202020204" pitchFamily="34" charset="0"/>
              </a:rPr>
              <a:t>It is the procedural </a:t>
            </a:r>
            <a:r>
              <a:rPr lang="en-US" altLang="zh-CN" sz="2000" dirty="0">
                <a:solidFill>
                  <a:srgbClr val="C00000"/>
                </a:solidFill>
                <a:latin typeface="Calibri" panose="020F0502020204030204" pitchFamily="34" charset="0"/>
                <a:cs typeface="Arial" panose="020B0604020202020204" pitchFamily="34" charset="0"/>
              </a:rPr>
              <a:t>(step-by-step) </a:t>
            </a:r>
            <a:r>
              <a:rPr lang="en-US" altLang="zh-CN" sz="2000" dirty="0">
                <a:latin typeface="Calibri" panose="020F0502020204030204" pitchFamily="34" charset="0"/>
                <a:cs typeface="Arial" panose="020B0604020202020204" pitchFamily="34" charset="0"/>
              </a:rPr>
              <a:t>form of </a:t>
            </a:r>
            <a:r>
              <a:rPr lang="en-US" altLang="zh-CN" sz="2000" dirty="0">
                <a:solidFill>
                  <a:srgbClr val="C00000"/>
                </a:solidFill>
                <a:latin typeface="Calibri" panose="020F0502020204030204" pitchFamily="34" charset="0"/>
                <a:cs typeface="Arial" panose="020B0604020202020204" pitchFamily="34" charset="0"/>
              </a:rPr>
              <a:t>separation of concerns </a:t>
            </a:r>
            <a:r>
              <a:rPr lang="en-US" altLang="zh-CN" sz="2000" dirty="0">
                <a:latin typeface="Calibri" panose="020F0502020204030204" pitchFamily="34" charset="0"/>
                <a:cs typeface="Arial" panose="020B0604020202020204" pitchFamily="34" charset="0"/>
              </a:rPr>
              <a:t>and has what some may call a fractal nature of task division. [wiki]. </a:t>
            </a:r>
            <a:endParaRPr lang="zh-CN" altLang="zh-CN" sz="2000" dirty="0">
              <a:latin typeface="Calibri" panose="020F0502020204030204" pitchFamily="34" charset="0"/>
              <a:cs typeface="Arial" panose="020B0604020202020204" pitchFamily="34" charset="0"/>
            </a:endParaRPr>
          </a:p>
        </p:txBody>
      </p:sp>
      <p:sp>
        <p:nvSpPr>
          <p:cNvPr id="7" name="矩形 6"/>
          <p:cNvSpPr/>
          <p:nvPr/>
        </p:nvSpPr>
        <p:spPr>
          <a:xfrm>
            <a:off x="992683" y="1297900"/>
            <a:ext cx="6264466" cy="1938992"/>
          </a:xfrm>
          <a:prstGeom prst="rect">
            <a:avLst/>
          </a:prstGeom>
        </p:spPr>
        <p:txBody>
          <a:bodyPr wrap="square">
            <a:spAutoFit/>
          </a:bodyPr>
          <a:lstStyle/>
          <a:p>
            <a:r>
              <a:rPr lang="en-US" altLang="zh-CN" sz="2400" b="1" kern="100" dirty="0">
                <a:latin typeface="Arial Narrow" panose="020B0606020202030204" pitchFamily="34" charset="0"/>
                <a:ea typeface="宋体" panose="02010600030101010101" pitchFamily="2" charset="-122"/>
                <a:cs typeface="Times New Roman" panose="02020603050405020304" pitchFamily="18" charset="0"/>
              </a:rPr>
              <a:t>Function-Oriented Architecture (FOA)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is originated from structure programming, which consists of </a:t>
            </a:r>
            <a:r>
              <a:rPr lang="en-US" altLang="zh-CN" sz="2400" kern="100" dirty="0">
                <a:latin typeface="Calibri" panose="020F0502020204030204" pitchFamily="34" charset="0"/>
                <a:cs typeface="Times New Roman" panose="02020603050405020304" pitchFamily="18" charset="0"/>
              </a:rPr>
              <a:t>a set of functional (or data) </a:t>
            </a:r>
            <a:r>
              <a:rPr lang="en-US" altLang="zh-CN" sz="2400" kern="100" dirty="0">
                <a:solidFill>
                  <a:srgbClr val="C00000"/>
                </a:solidFill>
                <a:latin typeface="Calibri" panose="020F0502020204030204" pitchFamily="34" charset="0"/>
                <a:cs typeface="Times New Roman" panose="02020603050405020304" pitchFamily="18" charset="0"/>
              </a:rPr>
              <a:t>components</a:t>
            </a:r>
            <a:r>
              <a:rPr lang="en-US" altLang="zh-CN" sz="2400" kern="100" dirty="0">
                <a:latin typeface="Calibri" panose="020F0502020204030204" pitchFamily="34" charset="0"/>
                <a:cs typeface="Times New Roman" panose="02020603050405020304" pitchFamily="18" charset="0"/>
              </a:rPr>
              <a:t> and the </a:t>
            </a:r>
            <a:r>
              <a:rPr lang="en-US" altLang="zh-CN" sz="2400" kern="100" dirty="0">
                <a:solidFill>
                  <a:srgbClr val="C00000"/>
                </a:solidFill>
                <a:latin typeface="Calibri" panose="020F0502020204030204" pitchFamily="34" charset="0"/>
                <a:cs typeface="Times New Roman" panose="02020603050405020304" pitchFamily="18" charset="0"/>
              </a:rPr>
              <a:t>relationships</a:t>
            </a:r>
            <a:r>
              <a:rPr lang="en-US" altLang="zh-CN" sz="2400" kern="100" dirty="0">
                <a:latin typeface="Calibri" panose="020F0502020204030204" pitchFamily="34" charset="0"/>
                <a:cs typeface="Times New Roman" panose="02020603050405020304" pitchFamily="18" charset="0"/>
              </a:rPr>
              <a:t> between them. </a:t>
            </a:r>
            <a:endParaRPr lang="zh-CN" altLang="zh-CN" sz="2400" kern="100" dirty="0">
              <a:latin typeface="Calibri" panose="020F0502020204030204" pitchFamily="34" charset="0"/>
              <a:cs typeface="Times New Roman" panose="02020603050405020304" pitchFamily="18" charset="0"/>
            </a:endParaRPr>
          </a:p>
          <a:p>
            <a:endParaRPr lang="zh-CN" altLang="en-US" sz="2400" dirty="0"/>
          </a:p>
        </p:txBody>
      </p:sp>
      <p:sp>
        <p:nvSpPr>
          <p:cNvPr id="8" name="矩形 7"/>
          <p:cNvSpPr/>
          <p:nvPr/>
        </p:nvSpPr>
        <p:spPr>
          <a:xfrm>
            <a:off x="983384" y="500274"/>
            <a:ext cx="2400016" cy="584775"/>
          </a:xfrm>
          <a:prstGeom prst="rect">
            <a:avLst/>
          </a:prstGeom>
        </p:spPr>
        <p:txBody>
          <a:bodyPr wrap="none">
            <a:spAutoFit/>
          </a:bodyPr>
          <a:lstStyle/>
          <a:p>
            <a:r>
              <a:rPr lang="en-US" altLang="zh-CN" sz="3200" kern="100" dirty="0">
                <a:latin typeface="+mj-lt"/>
                <a:ea typeface="宋体" panose="02010600030101010101" pitchFamily="2" charset="-122"/>
                <a:cs typeface="Times New Roman" panose="02020603050405020304" pitchFamily="18" charset="0"/>
              </a:rPr>
              <a:t>About FOA</a:t>
            </a:r>
            <a:endParaRPr lang="zh-CN" altLang="en-US" sz="3200" dirty="0">
              <a:latin typeface="+mj-lt"/>
            </a:endParaRPr>
          </a:p>
        </p:txBody>
      </p:sp>
      <p:grpSp>
        <p:nvGrpSpPr>
          <p:cNvPr id="20" name="组合 19"/>
          <p:cNvGrpSpPr/>
          <p:nvPr/>
        </p:nvGrpSpPr>
        <p:grpSpPr>
          <a:xfrm>
            <a:off x="7435122" y="794479"/>
            <a:ext cx="3902439" cy="2271916"/>
            <a:chOff x="6107243" y="2061051"/>
            <a:chExt cx="4672373" cy="2574561"/>
          </a:xfrm>
        </p:grpSpPr>
        <p:pic>
          <p:nvPicPr>
            <p:cNvPr id="9" name="图片 8"/>
            <p:cNvPicPr>
              <a:picLocks noChangeAspect="1"/>
            </p:cNvPicPr>
            <p:nvPr/>
          </p:nvPicPr>
          <p:blipFill>
            <a:blip r:embed="rId2"/>
            <a:stretch>
              <a:fillRect/>
            </a:stretch>
          </p:blipFill>
          <p:spPr>
            <a:xfrm>
              <a:off x="6107243" y="2061051"/>
              <a:ext cx="4672373" cy="2148904"/>
            </a:xfrm>
            <a:prstGeom prst="rect">
              <a:avLst/>
            </a:prstGeom>
          </p:spPr>
        </p:pic>
        <p:sp>
          <p:nvSpPr>
            <p:cNvPr id="3" name="矩形 2"/>
            <p:cNvSpPr/>
            <p:nvPr/>
          </p:nvSpPr>
          <p:spPr>
            <a:xfrm>
              <a:off x="6260506" y="4058959"/>
              <a:ext cx="1004552" cy="497948"/>
            </a:xfrm>
            <a:prstGeom prst="rect">
              <a:avLst/>
            </a:prstGeom>
            <a:solidFill>
              <a:schemeClr val="bg1">
                <a:lumMod val="75000"/>
              </a:schemeClr>
            </a:solidFill>
            <a:ln>
              <a:noFill/>
            </a:ln>
            <a:effectLst>
              <a:glow rad="101600">
                <a:schemeClr val="accent5">
                  <a:satMod val="175000"/>
                  <a:alpha val="40000"/>
                </a:schemeClr>
              </a:glow>
              <a:innerShdw blurRad="114300">
                <a:prstClr val="black"/>
              </a:inn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Data</a:t>
              </a:r>
            </a:p>
          </p:txBody>
        </p:sp>
        <p:pic>
          <p:nvPicPr>
            <p:cNvPr id="4" name="图片 3"/>
            <p:cNvPicPr>
              <a:picLocks noChangeAspect="1"/>
            </p:cNvPicPr>
            <p:nvPr/>
          </p:nvPicPr>
          <p:blipFill>
            <a:blip r:embed="rId3"/>
            <a:stretch>
              <a:fillRect/>
            </a:stretch>
          </p:blipFill>
          <p:spPr>
            <a:xfrm>
              <a:off x="9126489" y="3910126"/>
              <a:ext cx="1237595" cy="725486"/>
            </a:xfrm>
            <a:prstGeom prst="rect">
              <a:avLst/>
            </a:prstGeom>
          </p:spPr>
        </p:pic>
        <p:cxnSp>
          <p:nvCxnSpPr>
            <p:cNvPr id="10" name="直接连接符 9"/>
            <p:cNvCxnSpPr>
              <a:endCxn id="3" idx="0"/>
            </p:cNvCxnSpPr>
            <p:nvPr/>
          </p:nvCxnSpPr>
          <p:spPr>
            <a:xfrm>
              <a:off x="6762782" y="3374263"/>
              <a:ext cx="0" cy="684700"/>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3" idx="0"/>
            </p:cNvCxnSpPr>
            <p:nvPr/>
          </p:nvCxnSpPr>
          <p:spPr>
            <a:xfrm flipH="1">
              <a:off x="6762782" y="3716612"/>
              <a:ext cx="1004552" cy="342350"/>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745286" y="3656076"/>
              <a:ext cx="235841" cy="402889"/>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4"/>
          <a:stretch>
            <a:fillRect/>
          </a:stretch>
        </p:blipFill>
        <p:spPr>
          <a:xfrm>
            <a:off x="5521788" y="3722151"/>
            <a:ext cx="5990657" cy="2420322"/>
          </a:xfrm>
          <a:prstGeom prst="rect">
            <a:avLst/>
          </a:prstGeom>
        </p:spPr>
      </p:pic>
    </p:spTree>
    <p:extLst>
      <p:ext uri="{BB962C8B-B14F-4D97-AF65-F5344CB8AC3E}">
        <p14:creationId xmlns:p14="http://schemas.microsoft.com/office/powerpoint/2010/main" val="70841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1325945" y="2558082"/>
            <a:ext cx="4248649" cy="2463367"/>
          </a:xfrm>
          <a:prstGeom prst="rect">
            <a:avLst/>
          </a:prstGeom>
        </p:spPr>
        <p:txBody>
          <a:bodyPr wrap="square">
            <a:spAutoFit/>
          </a:bodyPr>
          <a:lstStyle/>
          <a:p>
            <a:pPr>
              <a:lnSpc>
                <a:spcPct val="107000"/>
              </a:lnSpc>
              <a:spcAft>
                <a:spcPts val="600"/>
              </a:spcAft>
            </a:pPr>
            <a:r>
              <a:rPr lang="en-US" altLang="zh-CN" sz="2400" b="1" dirty="0">
                <a:latin typeface="Calibri" panose="020F0502020204030204" pitchFamily="34" charset="0"/>
                <a:ea typeface="宋体" panose="02010600030101010101" pitchFamily="2" charset="-122"/>
                <a:cs typeface="Times New Roman" panose="02020603050405020304" pitchFamily="18" charset="0"/>
              </a:rPr>
              <a:t>Object-oriented programming</a:t>
            </a:r>
            <a:r>
              <a:rPr lang="en-US" altLang="zh-CN" sz="2400" dirty="0">
                <a:latin typeface="Calibri" panose="020F0502020204030204" pitchFamily="34" charset="0"/>
                <a:ea typeface="宋体" panose="02010600030101010101" pitchFamily="2" charset="-122"/>
                <a:cs typeface="Times New Roman" panose="02020603050405020304" pitchFamily="18" charset="0"/>
              </a:rPr>
              <a:t> is a </a:t>
            </a:r>
            <a:r>
              <a:rPr lang="en-US" altLang="zh-CN" sz="2400" dirty="0">
                <a:solidFill>
                  <a:srgbClr val="C00000"/>
                </a:solidFill>
                <a:latin typeface="Calibri" panose="020F0502020204030204" pitchFamily="34" charset="0"/>
                <a:ea typeface="宋体" panose="02010600030101010101" pitchFamily="2" charset="-122"/>
                <a:cs typeface="Times New Roman" panose="02020603050405020304" pitchFamily="18" charset="0"/>
              </a:rPr>
              <a:t>programming</a:t>
            </a: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dirty="0">
                <a:solidFill>
                  <a:srgbClr val="C00000"/>
                </a:solidFill>
                <a:latin typeface="Calibri" panose="020F0502020204030204" pitchFamily="34" charset="0"/>
                <a:ea typeface="宋体" panose="02010600030101010101" pitchFamily="2" charset="-122"/>
                <a:cs typeface="Times New Roman" panose="02020603050405020304" pitchFamily="18" charset="0"/>
              </a:rPr>
              <a:t>paradigm</a:t>
            </a:r>
            <a:r>
              <a:rPr lang="en-US" altLang="zh-CN" sz="2400" dirty="0">
                <a:latin typeface="Calibri" panose="020F0502020204030204" pitchFamily="34" charset="0"/>
                <a:ea typeface="宋体" panose="02010600030101010101" pitchFamily="2" charset="-122"/>
                <a:cs typeface="Times New Roman" panose="02020603050405020304" pitchFamily="18" charset="0"/>
              </a:rPr>
              <a:t> based on the concept of </a:t>
            </a:r>
            <a:r>
              <a:rPr lang="en-US" altLang="zh-CN" sz="2400" i="1" dirty="0">
                <a:solidFill>
                  <a:srgbClr val="C00000"/>
                </a:solidFill>
                <a:latin typeface="Calibri" panose="020F0502020204030204" pitchFamily="34" charset="0"/>
                <a:ea typeface="宋体" panose="02010600030101010101" pitchFamily="2" charset="-122"/>
                <a:cs typeface="Times New Roman" panose="02020603050405020304" pitchFamily="18" charset="0"/>
              </a:rPr>
              <a:t>"objects</a:t>
            </a:r>
            <a:r>
              <a:rPr lang="en-US" altLang="zh-CN" sz="2400" dirty="0">
                <a:latin typeface="Calibri" panose="020F0502020204030204" pitchFamily="34" charset="0"/>
                <a:ea typeface="宋体" panose="02010600030101010101" pitchFamily="2" charset="-122"/>
                <a:cs typeface="Times New Roman" panose="02020603050405020304" pitchFamily="18" charset="0"/>
              </a:rPr>
              <a:t>", which may contain </a:t>
            </a:r>
            <a:r>
              <a:rPr lang="en-US" altLang="zh-CN" sz="2400" i="1" dirty="0">
                <a:solidFill>
                  <a:srgbClr val="C00000"/>
                </a:solidFill>
                <a:latin typeface="Calibri" panose="020F0502020204030204" pitchFamily="34" charset="0"/>
                <a:ea typeface="宋体" panose="02010600030101010101" pitchFamily="2" charset="-122"/>
                <a:cs typeface="Times New Roman" panose="02020603050405020304" pitchFamily="18" charset="0"/>
              </a:rPr>
              <a:t>data (attributes)</a:t>
            </a:r>
            <a:r>
              <a:rPr lang="en-US" altLang="zh-CN" sz="2400" dirty="0">
                <a:solidFill>
                  <a:srgbClr val="C0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2400" dirty="0">
                <a:latin typeface="Calibri" panose="020F0502020204030204" pitchFamily="34" charset="0"/>
                <a:ea typeface="宋体" panose="02010600030101010101" pitchFamily="2" charset="-122"/>
                <a:cs typeface="Times New Roman" panose="02020603050405020304" pitchFamily="18" charset="0"/>
              </a:rPr>
              <a:t>and </a:t>
            </a:r>
            <a:r>
              <a:rPr lang="en-US" altLang="zh-CN" sz="2400" i="1" dirty="0">
                <a:solidFill>
                  <a:srgbClr val="C00000"/>
                </a:solidFill>
                <a:latin typeface="Calibri" panose="020F0502020204030204" pitchFamily="34" charset="0"/>
                <a:ea typeface="宋体" panose="02010600030101010101" pitchFamily="2" charset="-122"/>
                <a:cs typeface="Times New Roman" panose="02020603050405020304" pitchFamily="18" charset="0"/>
              </a:rPr>
              <a:t>procedures (methods)</a:t>
            </a: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矩形 7"/>
          <p:cNvSpPr/>
          <p:nvPr/>
        </p:nvSpPr>
        <p:spPr>
          <a:xfrm>
            <a:off x="1325945" y="1409322"/>
            <a:ext cx="5473333" cy="882678"/>
          </a:xfrm>
          <a:prstGeom prst="rect">
            <a:avLst/>
          </a:prstGeom>
        </p:spPr>
        <p:txBody>
          <a:bodyPr wrap="square">
            <a:spAutoFit/>
          </a:bodyPr>
          <a:lstStyle/>
          <a:p>
            <a:pPr>
              <a:lnSpc>
                <a:spcPct val="107000"/>
              </a:lnSpc>
              <a:spcAft>
                <a:spcPts val="600"/>
              </a:spcAft>
            </a:pPr>
            <a:r>
              <a:rPr lang="en-US" altLang="zh-CN" sz="2400" b="1" dirty="0">
                <a:latin typeface="Calibri" panose="020F0502020204030204" pitchFamily="34" charset="0"/>
                <a:ea typeface="宋体" panose="02010600030101010101" pitchFamily="2" charset="-122"/>
                <a:cs typeface="Times New Roman" panose="02020603050405020304" pitchFamily="18" charset="0"/>
              </a:rPr>
              <a:t>Object-Oriented Architecture</a:t>
            </a:r>
            <a:r>
              <a:rPr lang="en-US" altLang="zh-CN" sz="2400" b="1" i="1" dirty="0">
                <a:latin typeface="Calibri" panose="020F0502020204030204" pitchFamily="34" charset="0"/>
                <a:ea typeface="宋体" panose="02010600030101010101" pitchFamily="2" charset="-122"/>
                <a:cs typeface="Times New Roman" panose="02020603050405020304" pitchFamily="18" charset="0"/>
              </a:rPr>
              <a:t> </a:t>
            </a:r>
            <a:r>
              <a:rPr lang="en-US" altLang="zh-CN" sz="2400" dirty="0">
                <a:latin typeface="Calibri" panose="020F0502020204030204" pitchFamily="34" charset="0"/>
                <a:ea typeface="宋体" panose="02010600030101010101" pitchFamily="2" charset="-122"/>
                <a:cs typeface="Times New Roman" panose="02020603050405020304" pitchFamily="18" charset="0"/>
              </a:rPr>
              <a:t>is originated from object-oriented programming.</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1325946" y="551984"/>
            <a:ext cx="2510431" cy="707886"/>
          </a:xfrm>
          <a:prstGeom prst="rect">
            <a:avLst/>
          </a:prstGeom>
        </p:spPr>
        <p:txBody>
          <a:bodyPr wrap="none">
            <a:spAutoFit/>
          </a:bodyPr>
          <a:lstStyle/>
          <a:p>
            <a:r>
              <a:rPr lang="en-US" altLang="zh-CN" sz="4000" dirty="0">
                <a:latin typeface="+mj-lt"/>
                <a:ea typeface="宋体" panose="02010600030101010101" pitchFamily="2" charset="-122"/>
                <a:cs typeface="Times New Roman" panose="02020603050405020304" pitchFamily="18" charset="0"/>
              </a:rPr>
              <a:t>About OOA</a:t>
            </a:r>
            <a:endParaRPr lang="zh-CN" altLang="en-US" sz="4000" dirty="0">
              <a:latin typeface="+mj-lt"/>
            </a:endParaRPr>
          </a:p>
        </p:txBody>
      </p:sp>
      <p:grpSp>
        <p:nvGrpSpPr>
          <p:cNvPr id="11" name="Group 87"/>
          <p:cNvGrpSpPr>
            <a:grpSpLocks/>
          </p:cNvGrpSpPr>
          <p:nvPr/>
        </p:nvGrpSpPr>
        <p:grpSpPr bwMode="auto">
          <a:xfrm>
            <a:off x="7014666" y="600292"/>
            <a:ext cx="3539140" cy="1614564"/>
            <a:chOff x="2797" y="2115"/>
            <a:chExt cx="1943" cy="658"/>
          </a:xfrm>
          <a:scene3d>
            <a:camera prst="orthographicFront">
              <a:rot lat="0" lon="0" rev="0"/>
            </a:camera>
            <a:lightRig rig="balanced" dir="t">
              <a:rot lat="0" lon="0" rev="8700000"/>
            </a:lightRig>
          </a:scene3d>
        </p:grpSpPr>
        <p:sp>
          <p:nvSpPr>
            <p:cNvPr id="12" name="Oval 11"/>
            <p:cNvSpPr>
              <a:spLocks noChangeArrowheads="1"/>
            </p:cNvSpPr>
            <p:nvPr/>
          </p:nvSpPr>
          <p:spPr bwMode="auto">
            <a:xfrm>
              <a:off x="3955" y="2168"/>
              <a:ext cx="597" cy="184"/>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effectLst/>
                  <a:uLnTx/>
                  <a:uFillTx/>
                  <a:latin typeface="Arial" charset="0"/>
                  <a:ea typeface="宋体" charset="-122"/>
                </a:rPr>
                <a:t>Object</a:t>
              </a:r>
            </a:p>
          </p:txBody>
        </p:sp>
        <p:sp>
          <p:nvSpPr>
            <p:cNvPr id="13" name="Oval 12"/>
            <p:cNvSpPr>
              <a:spLocks noChangeArrowheads="1"/>
            </p:cNvSpPr>
            <p:nvPr/>
          </p:nvSpPr>
          <p:spPr bwMode="auto">
            <a:xfrm>
              <a:off x="3544" y="2352"/>
              <a:ext cx="598" cy="185"/>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effectLst/>
                  <a:uLnTx/>
                  <a:uFillTx/>
                  <a:latin typeface="Arial" charset="0"/>
                  <a:ea typeface="宋体" charset="-122"/>
                </a:rPr>
                <a:t>Object</a:t>
              </a:r>
            </a:p>
          </p:txBody>
        </p:sp>
        <p:sp>
          <p:nvSpPr>
            <p:cNvPr id="14" name="Oval 14"/>
            <p:cNvSpPr>
              <a:spLocks noChangeArrowheads="1"/>
            </p:cNvSpPr>
            <p:nvPr/>
          </p:nvSpPr>
          <p:spPr bwMode="auto">
            <a:xfrm>
              <a:off x="4142" y="2563"/>
              <a:ext cx="598" cy="184"/>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effectLst/>
                  <a:uLnTx/>
                  <a:uFillTx/>
                  <a:latin typeface="Arial" charset="0"/>
                  <a:ea typeface="宋体" charset="-122"/>
                </a:rPr>
                <a:t>Object</a:t>
              </a:r>
            </a:p>
          </p:txBody>
        </p:sp>
        <p:sp>
          <p:nvSpPr>
            <p:cNvPr id="15" name="Oval 15"/>
            <p:cNvSpPr>
              <a:spLocks noChangeArrowheads="1"/>
            </p:cNvSpPr>
            <p:nvPr/>
          </p:nvSpPr>
          <p:spPr bwMode="auto">
            <a:xfrm>
              <a:off x="3281" y="2115"/>
              <a:ext cx="598" cy="185"/>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effectLst/>
                  <a:uLnTx/>
                  <a:uFillTx/>
                  <a:latin typeface="Arial" charset="0"/>
                  <a:ea typeface="宋体" charset="-122"/>
                </a:rPr>
                <a:t>Object</a:t>
              </a:r>
            </a:p>
          </p:txBody>
        </p:sp>
        <p:sp>
          <p:nvSpPr>
            <p:cNvPr id="16" name="Oval 16"/>
            <p:cNvSpPr>
              <a:spLocks noChangeArrowheads="1"/>
            </p:cNvSpPr>
            <p:nvPr/>
          </p:nvSpPr>
          <p:spPr bwMode="auto">
            <a:xfrm>
              <a:off x="3281" y="2588"/>
              <a:ext cx="598" cy="185"/>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effectLst/>
                  <a:uLnTx/>
                  <a:uFillTx/>
                  <a:latin typeface="Arial" charset="0"/>
                  <a:ea typeface="宋体" charset="-122"/>
                </a:rPr>
                <a:t>Object</a:t>
              </a:r>
            </a:p>
          </p:txBody>
        </p:sp>
        <p:sp>
          <p:nvSpPr>
            <p:cNvPr id="17" name="Oval 18"/>
            <p:cNvSpPr>
              <a:spLocks noChangeArrowheads="1"/>
            </p:cNvSpPr>
            <p:nvPr/>
          </p:nvSpPr>
          <p:spPr bwMode="auto">
            <a:xfrm>
              <a:off x="2797" y="2352"/>
              <a:ext cx="597" cy="185"/>
            </a:xfrm>
            <a:prstGeom prst="ellipse">
              <a:avLst/>
            </a:prstGeom>
            <a:solidFill>
              <a:srgbClr val="FFFFCC"/>
            </a:solidFill>
            <a:ln w="28575" cmpd="dbl">
              <a:solidFill>
                <a:schemeClr val="bg1"/>
              </a:solidFill>
              <a:round/>
              <a:headEnd/>
              <a:tailEnd/>
            </a:ln>
            <a:effectLst>
              <a:outerShdw blurRad="44450" dist="27940" dir="5400000" algn="ctr">
                <a:srgbClr val="000000">
                  <a:alpha val="32000"/>
                </a:srgbClr>
              </a:outerShdw>
            </a:effectLst>
            <a:sp3d>
              <a:bevelT w="101600" prst="rible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effectLst/>
                  <a:uLnTx/>
                  <a:uFillTx/>
                  <a:latin typeface="Arial" charset="0"/>
                  <a:ea typeface="宋体" charset="-122"/>
                </a:rPr>
                <a:t>Object</a:t>
              </a:r>
            </a:p>
          </p:txBody>
        </p:sp>
        <p:cxnSp>
          <p:nvCxnSpPr>
            <p:cNvPr id="18" name="AutoShape 23"/>
            <p:cNvCxnSpPr>
              <a:cxnSpLocks noChangeShapeType="1"/>
              <a:stCxn id="16" idx="6"/>
              <a:endCxn id="14" idx="2"/>
            </p:cNvCxnSpPr>
            <p:nvPr/>
          </p:nvCxnSpPr>
          <p:spPr bwMode="auto">
            <a:xfrm flipV="1">
              <a:off x="3879" y="2655"/>
              <a:ext cx="263" cy="26"/>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19" name="AutoShape 27"/>
            <p:cNvCxnSpPr>
              <a:cxnSpLocks noChangeShapeType="1"/>
              <a:stCxn id="15" idx="7"/>
              <a:endCxn id="12" idx="0"/>
            </p:cNvCxnSpPr>
            <p:nvPr/>
          </p:nvCxnSpPr>
          <p:spPr bwMode="auto">
            <a:xfrm>
              <a:off x="3792" y="2142"/>
              <a:ext cx="462" cy="26"/>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20" name="AutoShape 29"/>
            <p:cNvCxnSpPr>
              <a:cxnSpLocks noChangeShapeType="1"/>
              <a:stCxn id="12" idx="5"/>
              <a:endCxn id="14" idx="7"/>
            </p:cNvCxnSpPr>
            <p:nvPr/>
          </p:nvCxnSpPr>
          <p:spPr bwMode="auto">
            <a:xfrm>
              <a:off x="4465" y="2325"/>
              <a:ext cx="188" cy="265"/>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21" name="AutoShape 30"/>
            <p:cNvCxnSpPr>
              <a:cxnSpLocks noChangeShapeType="1"/>
              <a:stCxn id="13" idx="6"/>
              <a:endCxn id="14" idx="0"/>
            </p:cNvCxnSpPr>
            <p:nvPr/>
          </p:nvCxnSpPr>
          <p:spPr bwMode="auto">
            <a:xfrm>
              <a:off x="4142" y="2444"/>
              <a:ext cx="300" cy="119"/>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22" name="AutoShape 31"/>
            <p:cNvCxnSpPr>
              <a:cxnSpLocks noChangeShapeType="1"/>
              <a:stCxn id="17" idx="6"/>
              <a:endCxn id="13" idx="2"/>
            </p:cNvCxnSpPr>
            <p:nvPr/>
          </p:nvCxnSpPr>
          <p:spPr bwMode="auto">
            <a:xfrm>
              <a:off x="3394" y="2444"/>
              <a:ext cx="150" cy="0"/>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23" name="AutoShape 32"/>
            <p:cNvCxnSpPr>
              <a:cxnSpLocks noChangeShapeType="1"/>
              <a:stCxn id="17" idx="5"/>
              <a:endCxn id="16" idx="0"/>
            </p:cNvCxnSpPr>
            <p:nvPr/>
          </p:nvCxnSpPr>
          <p:spPr bwMode="auto">
            <a:xfrm>
              <a:off x="3306" y="2509"/>
              <a:ext cx="275" cy="79"/>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cxnSp>
          <p:nvCxnSpPr>
            <p:cNvPr id="24" name="AutoShape 33"/>
            <p:cNvCxnSpPr>
              <a:cxnSpLocks noChangeShapeType="1"/>
              <a:stCxn id="15" idx="4"/>
              <a:endCxn id="13" idx="0"/>
            </p:cNvCxnSpPr>
            <p:nvPr/>
          </p:nvCxnSpPr>
          <p:spPr bwMode="auto">
            <a:xfrm>
              <a:off x="3581" y="2300"/>
              <a:ext cx="262" cy="52"/>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01600" prst="riblet"/>
            </a:sp3d>
          </p:spPr>
        </p:cxnSp>
      </p:grpSp>
      <p:sp>
        <p:nvSpPr>
          <p:cNvPr id="2" name="矩形 1"/>
          <p:cNvSpPr/>
          <p:nvPr/>
        </p:nvSpPr>
        <p:spPr>
          <a:xfrm>
            <a:off x="1167478" y="5433356"/>
            <a:ext cx="10090135" cy="830997"/>
          </a:xfrm>
          <a:prstGeom prst="rect">
            <a:avLst/>
          </a:prstGeom>
        </p:spPr>
        <p:txBody>
          <a:bodyPr wrap="square">
            <a:spAutoFit/>
          </a:bodyPr>
          <a:lstStyle/>
          <a:p>
            <a:pPr>
              <a:spcAft>
                <a:spcPts val="600"/>
              </a:spcAft>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From abstract point of view, OOA (Object-Oriented Architecture) consists of a set of </a:t>
            </a:r>
            <a:r>
              <a:rPr lang="en-US" altLang="zh-CN" sz="2400"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objects</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and the </a:t>
            </a:r>
            <a:r>
              <a:rPr lang="en-US" altLang="zh-CN" sz="2400"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relationships</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between them.</a:t>
            </a:r>
          </a:p>
        </p:txBody>
      </p:sp>
      <p:pic>
        <p:nvPicPr>
          <p:cNvPr id="3" name="图片 2"/>
          <p:cNvPicPr>
            <a:picLocks noChangeAspect="1"/>
          </p:cNvPicPr>
          <p:nvPr/>
        </p:nvPicPr>
        <p:blipFill>
          <a:blip r:embed="rId2"/>
          <a:stretch>
            <a:fillRect/>
          </a:stretch>
        </p:blipFill>
        <p:spPr>
          <a:xfrm>
            <a:off x="5523783" y="2417141"/>
            <a:ext cx="5733830" cy="2827884"/>
          </a:xfrm>
          <a:prstGeom prst="rect">
            <a:avLst/>
          </a:prstGeom>
        </p:spPr>
      </p:pic>
    </p:spTree>
    <p:extLst>
      <p:ext uri="{BB962C8B-B14F-4D97-AF65-F5344CB8AC3E}">
        <p14:creationId xmlns:p14="http://schemas.microsoft.com/office/powerpoint/2010/main" val="111991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矩形 26"/>
          <p:cNvSpPr/>
          <p:nvPr/>
        </p:nvSpPr>
        <p:spPr>
          <a:xfrm>
            <a:off x="704538" y="1373198"/>
            <a:ext cx="6610662" cy="2554545"/>
          </a:xfrm>
          <a:prstGeom prst="rect">
            <a:avLst/>
          </a:prstGeom>
        </p:spPr>
        <p:txBody>
          <a:bodyPr wrap="square">
            <a:spAutoFit/>
          </a:bodyPr>
          <a:lstStyle/>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A service-oriented architecture is an architectural pattern in software design in which application components provide services to other components via a communications protocol, typically over a network. </a:t>
            </a:r>
          </a:p>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The principles of service-orientation are independent of any vendor, product or technology [Msdn.microsoft.com].</a:t>
            </a:r>
          </a:p>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Services are loosely coupled units of functionality that are self-contained [wiki]</a:t>
            </a:r>
          </a:p>
        </p:txBody>
      </p:sp>
      <p:sp>
        <p:nvSpPr>
          <p:cNvPr id="28" name="矩形 27"/>
          <p:cNvSpPr/>
          <p:nvPr/>
        </p:nvSpPr>
        <p:spPr>
          <a:xfrm>
            <a:off x="1705617" y="604543"/>
            <a:ext cx="2680542" cy="646331"/>
          </a:xfrm>
          <a:prstGeom prst="rect">
            <a:avLst/>
          </a:prstGeom>
        </p:spPr>
        <p:txBody>
          <a:bodyPr wrap="none">
            <a:spAutoFit/>
          </a:bodyPr>
          <a:lstStyle/>
          <a:p>
            <a:r>
              <a:rPr lang="en-US" altLang="zh-CN" sz="3600" kern="100" dirty="0">
                <a:latin typeface="+mj-lt"/>
                <a:ea typeface="宋体" panose="02010600030101010101" pitchFamily="2" charset="-122"/>
                <a:cs typeface="Times New Roman" panose="02020603050405020304" pitchFamily="18" charset="0"/>
              </a:rPr>
              <a:t>About SOA</a:t>
            </a:r>
            <a:endParaRPr lang="zh-CN" altLang="en-US" sz="3600" dirty="0">
              <a:latin typeface="+mj-lt"/>
            </a:endParaRPr>
          </a:p>
        </p:txBody>
      </p:sp>
      <p:grpSp>
        <p:nvGrpSpPr>
          <p:cNvPr id="29" name="Group 36"/>
          <p:cNvGrpSpPr>
            <a:grpSpLocks/>
          </p:cNvGrpSpPr>
          <p:nvPr/>
        </p:nvGrpSpPr>
        <p:grpSpPr bwMode="auto">
          <a:xfrm>
            <a:off x="1979442" y="3822936"/>
            <a:ext cx="4813434" cy="1702188"/>
            <a:chOff x="703" y="210"/>
            <a:chExt cx="4082" cy="1088"/>
          </a:xfrm>
          <a:scene3d>
            <a:camera prst="orthographicFront">
              <a:rot lat="0" lon="0" rev="0"/>
            </a:camera>
            <a:lightRig rig="balanced" dir="t">
              <a:rot lat="0" lon="0" rev="8700000"/>
            </a:lightRig>
          </a:scene3d>
        </p:grpSpPr>
        <p:sp>
          <p:nvSpPr>
            <p:cNvPr id="30" name="Rectangle 37"/>
            <p:cNvSpPr>
              <a:spLocks noChangeArrowheads="1"/>
            </p:cNvSpPr>
            <p:nvPr/>
          </p:nvSpPr>
          <p:spPr bwMode="auto">
            <a:xfrm>
              <a:off x="703" y="48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1" name="Rectangle 38"/>
            <p:cNvSpPr>
              <a:spLocks noChangeArrowheads="1"/>
            </p:cNvSpPr>
            <p:nvPr/>
          </p:nvSpPr>
          <p:spPr bwMode="auto">
            <a:xfrm>
              <a:off x="4286" y="30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2" name="Rectangle 39"/>
            <p:cNvSpPr>
              <a:spLocks noChangeArrowheads="1"/>
            </p:cNvSpPr>
            <p:nvPr/>
          </p:nvSpPr>
          <p:spPr bwMode="auto">
            <a:xfrm>
              <a:off x="2562" y="80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3" name="Rectangle 40"/>
            <p:cNvSpPr>
              <a:spLocks noChangeArrowheads="1"/>
            </p:cNvSpPr>
            <p:nvPr/>
          </p:nvSpPr>
          <p:spPr bwMode="auto">
            <a:xfrm>
              <a:off x="1882" y="21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4" name="Rectangle 41"/>
            <p:cNvSpPr>
              <a:spLocks noChangeArrowheads="1"/>
            </p:cNvSpPr>
            <p:nvPr/>
          </p:nvSpPr>
          <p:spPr bwMode="auto">
            <a:xfrm>
              <a:off x="1655" y="98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effectLst/>
                  <a:uLnTx/>
                  <a:uFillTx/>
                  <a:latin typeface="Arial" charset="0"/>
                  <a:ea typeface="宋体" charset="-122"/>
                </a:rPr>
                <a:t>Service</a:t>
              </a:r>
            </a:p>
          </p:txBody>
        </p:sp>
        <p:sp>
          <p:nvSpPr>
            <p:cNvPr id="35" name="Rectangle 42"/>
            <p:cNvSpPr>
              <a:spLocks noChangeArrowheads="1"/>
            </p:cNvSpPr>
            <p:nvPr/>
          </p:nvSpPr>
          <p:spPr bwMode="auto">
            <a:xfrm>
              <a:off x="3197" y="21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effectLst/>
                  <a:uLnTx/>
                  <a:uFillTx/>
                  <a:latin typeface="Arial" charset="0"/>
                  <a:ea typeface="宋体" charset="-122"/>
                </a:rPr>
                <a:t>Service</a:t>
              </a:r>
            </a:p>
          </p:txBody>
        </p:sp>
        <p:sp>
          <p:nvSpPr>
            <p:cNvPr id="36" name="Rectangle 43"/>
            <p:cNvSpPr>
              <a:spLocks noChangeArrowheads="1"/>
            </p:cNvSpPr>
            <p:nvPr/>
          </p:nvSpPr>
          <p:spPr bwMode="auto">
            <a:xfrm>
              <a:off x="3787" y="845"/>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a:t>
              </a:r>
            </a:p>
          </p:txBody>
        </p:sp>
        <p:cxnSp>
          <p:nvCxnSpPr>
            <p:cNvPr id="37" name="AutoShape 44"/>
            <p:cNvCxnSpPr>
              <a:cxnSpLocks noChangeShapeType="1"/>
              <a:stCxn id="30" idx="3"/>
              <a:endCxn id="33" idx="1"/>
            </p:cNvCxnSpPr>
            <p:nvPr/>
          </p:nvCxnSpPr>
          <p:spPr bwMode="auto">
            <a:xfrm flipV="1">
              <a:off x="1220" y="369"/>
              <a:ext cx="644" cy="27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38" name="AutoShape 45"/>
            <p:cNvCxnSpPr>
              <a:cxnSpLocks noChangeShapeType="1"/>
              <a:stCxn id="30" idx="2"/>
              <a:endCxn id="34" idx="1"/>
            </p:cNvCxnSpPr>
            <p:nvPr/>
          </p:nvCxnSpPr>
          <p:spPr bwMode="auto">
            <a:xfrm>
              <a:off x="953" y="816"/>
              <a:ext cx="684" cy="324"/>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39" name="AutoShape 46"/>
            <p:cNvCxnSpPr>
              <a:cxnSpLocks noChangeShapeType="1"/>
              <a:stCxn id="34" idx="3"/>
              <a:endCxn id="32" idx="1"/>
            </p:cNvCxnSpPr>
            <p:nvPr/>
          </p:nvCxnSpPr>
          <p:spPr bwMode="auto">
            <a:xfrm flipV="1">
              <a:off x="2172" y="959"/>
              <a:ext cx="372" cy="18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0" name="AutoShape 47"/>
            <p:cNvCxnSpPr>
              <a:cxnSpLocks noChangeShapeType="1"/>
              <a:stCxn id="32" idx="3"/>
              <a:endCxn id="36" idx="1"/>
            </p:cNvCxnSpPr>
            <p:nvPr/>
          </p:nvCxnSpPr>
          <p:spPr bwMode="auto">
            <a:xfrm>
              <a:off x="3079" y="959"/>
              <a:ext cx="690" cy="45"/>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1" name="AutoShape 48"/>
            <p:cNvCxnSpPr>
              <a:cxnSpLocks noChangeShapeType="1"/>
              <a:stCxn id="33" idx="3"/>
              <a:endCxn id="32" idx="0"/>
            </p:cNvCxnSpPr>
            <p:nvPr/>
          </p:nvCxnSpPr>
          <p:spPr bwMode="auto">
            <a:xfrm>
              <a:off x="2399" y="369"/>
              <a:ext cx="413" cy="413"/>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2" name="AutoShape 49"/>
            <p:cNvCxnSpPr>
              <a:cxnSpLocks noChangeShapeType="1"/>
              <a:stCxn id="35" idx="3"/>
              <a:endCxn id="31" idx="1"/>
            </p:cNvCxnSpPr>
            <p:nvPr/>
          </p:nvCxnSpPr>
          <p:spPr bwMode="auto">
            <a:xfrm>
              <a:off x="3714" y="369"/>
              <a:ext cx="554" cy="9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3" name="AutoShape 50"/>
            <p:cNvCxnSpPr>
              <a:cxnSpLocks noChangeShapeType="1"/>
              <a:stCxn id="36" idx="3"/>
              <a:endCxn id="31" idx="2"/>
            </p:cNvCxnSpPr>
            <p:nvPr/>
          </p:nvCxnSpPr>
          <p:spPr bwMode="auto">
            <a:xfrm flipV="1">
              <a:off x="4304" y="636"/>
              <a:ext cx="232" cy="368"/>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4" name="AutoShape 51"/>
            <p:cNvCxnSpPr>
              <a:cxnSpLocks noChangeShapeType="1"/>
              <a:stCxn id="35" idx="2"/>
              <a:endCxn id="36" idx="1"/>
            </p:cNvCxnSpPr>
            <p:nvPr/>
          </p:nvCxnSpPr>
          <p:spPr bwMode="auto">
            <a:xfrm>
              <a:off x="3447" y="545"/>
              <a:ext cx="322" cy="459"/>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5" name="AutoShape 52"/>
            <p:cNvCxnSpPr>
              <a:cxnSpLocks noChangeShapeType="1"/>
              <a:stCxn id="33" idx="3"/>
              <a:endCxn id="35" idx="1"/>
            </p:cNvCxnSpPr>
            <p:nvPr/>
          </p:nvCxnSpPr>
          <p:spPr bwMode="auto">
            <a:xfrm>
              <a:off x="2399" y="369"/>
              <a:ext cx="780" cy="0"/>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6" name="AutoShape 53"/>
            <p:cNvCxnSpPr>
              <a:cxnSpLocks noChangeShapeType="1"/>
              <a:stCxn id="33" idx="2"/>
              <a:endCxn id="34" idx="0"/>
            </p:cNvCxnSpPr>
            <p:nvPr/>
          </p:nvCxnSpPr>
          <p:spPr bwMode="auto">
            <a:xfrm flipH="1">
              <a:off x="1905" y="545"/>
              <a:ext cx="227" cy="418"/>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grpSp>
      <p:sp>
        <p:nvSpPr>
          <p:cNvPr id="47" name="矩形 46"/>
          <p:cNvSpPr/>
          <p:nvPr/>
        </p:nvSpPr>
        <p:spPr>
          <a:xfrm>
            <a:off x="647017" y="5525124"/>
            <a:ext cx="10419172" cy="707886"/>
          </a:xfrm>
          <a:prstGeom prst="rect">
            <a:avLst/>
          </a:prstGeom>
        </p:spPr>
        <p:txBody>
          <a:bodyPr wrap="square">
            <a:spAutoFit/>
          </a:bodyPr>
          <a:lstStyle/>
          <a:p>
            <a:pPr lvl="0"/>
            <a:r>
              <a:rPr lang="en-US" altLang="zh-CN" sz="2000" kern="100" dirty="0">
                <a:solidFill>
                  <a:prstClr val="black"/>
                </a:solidFill>
                <a:latin typeface="Arial" panose="020B0604020202020204" pitchFamily="34" charset="0"/>
                <a:ea typeface="宋体" panose="02010600030101010101" pitchFamily="2" charset="-122"/>
                <a:cs typeface="Arial" panose="020B0604020202020204" pitchFamily="34" charset="0"/>
              </a:rPr>
              <a:t>From abstraction point of view, SOA (service-oriented architecture) consists of a set of services and the relationships between them.</a:t>
            </a:r>
          </a:p>
        </p:txBody>
      </p:sp>
      <p:pic>
        <p:nvPicPr>
          <p:cNvPr id="2" name="图片 1"/>
          <p:cNvPicPr>
            <a:picLocks noChangeAspect="1"/>
          </p:cNvPicPr>
          <p:nvPr/>
        </p:nvPicPr>
        <p:blipFill>
          <a:blip r:embed="rId3"/>
          <a:stretch>
            <a:fillRect/>
          </a:stretch>
        </p:blipFill>
        <p:spPr>
          <a:xfrm>
            <a:off x="7291059" y="1723869"/>
            <a:ext cx="4536180" cy="3270886"/>
          </a:xfrm>
          <a:prstGeom prst="rect">
            <a:avLst/>
          </a:prstGeom>
        </p:spPr>
      </p:pic>
    </p:spTree>
    <p:extLst>
      <p:ext uri="{BB962C8B-B14F-4D97-AF65-F5344CB8AC3E}">
        <p14:creationId xmlns:p14="http://schemas.microsoft.com/office/powerpoint/2010/main" val="356986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97482" y="512747"/>
            <a:ext cx="9717206" cy="907381"/>
          </a:xfrm>
        </p:spPr>
        <p:txBody>
          <a:bodyPr>
            <a:normAutofit/>
          </a:bodyPr>
          <a:lstStyle/>
          <a:p>
            <a:r>
              <a:rPr lang="en-US" altLang="zh-CN" sz="4000" b="1" dirty="0">
                <a:solidFill>
                  <a:srgbClr val="C00000"/>
                </a:solidFill>
                <a:latin typeface="Arial Narrow" panose="020B0606020202030204" pitchFamily="34" charset="0"/>
              </a:rPr>
              <a:t>An Abstraction of Traditional Architectures</a:t>
            </a:r>
            <a:endParaRPr lang="en-US" sz="4000" b="1" dirty="0">
              <a:solidFill>
                <a:srgbClr val="C00000"/>
              </a:solidFill>
              <a:latin typeface="Arial Narrow" panose="020B0606020202030204" pitchFamily="34" charset="0"/>
            </a:endParaRPr>
          </a:p>
        </p:txBody>
      </p:sp>
      <p:sp>
        <p:nvSpPr>
          <p:cNvPr id="5" name="内容占位符 4"/>
          <p:cNvSpPr>
            <a:spLocks noGrp="1"/>
          </p:cNvSpPr>
          <p:nvPr>
            <p:ph idx="1"/>
          </p:nvPr>
        </p:nvSpPr>
        <p:spPr>
          <a:xfrm>
            <a:off x="2026573" y="1302067"/>
            <a:ext cx="8915400" cy="947021"/>
          </a:xfrm>
        </p:spPr>
        <p:txBody>
          <a:bodyPr>
            <a:normAutofit/>
          </a:bodyPr>
          <a:lstStyle/>
          <a:p>
            <a:pPr marL="0" indent="0">
              <a:buNone/>
            </a:pPr>
            <a:r>
              <a:rPr lang="en-US" dirty="0"/>
              <a:t>Principles such as </a:t>
            </a:r>
            <a:r>
              <a:rPr lang="en-US" b="1" dirty="0">
                <a:solidFill>
                  <a:srgbClr val="C00000"/>
                </a:solidFill>
              </a:rPr>
              <a:t>simplicity </a:t>
            </a:r>
            <a:r>
              <a:rPr lang="en-US" dirty="0"/>
              <a:t>and </a:t>
            </a:r>
            <a:r>
              <a:rPr lang="en-US" b="1" dirty="0">
                <a:solidFill>
                  <a:srgbClr val="C00000"/>
                </a:solidFill>
              </a:rPr>
              <a:t>modularity </a:t>
            </a:r>
            <a:r>
              <a:rPr lang="en-US" dirty="0"/>
              <a:t>are the stuff of software engineering; </a:t>
            </a:r>
            <a:r>
              <a:rPr lang="en-US" b="1" dirty="0">
                <a:solidFill>
                  <a:srgbClr val="C00000"/>
                </a:solidFill>
              </a:rPr>
              <a:t>decentralization</a:t>
            </a:r>
            <a:r>
              <a:rPr lang="en-US" dirty="0"/>
              <a:t> and </a:t>
            </a:r>
            <a:r>
              <a:rPr lang="en-US" b="1" dirty="0">
                <a:solidFill>
                  <a:srgbClr val="C00000"/>
                </a:solidFill>
              </a:rPr>
              <a:t>tolerance</a:t>
            </a:r>
            <a:r>
              <a:rPr lang="en-US" dirty="0"/>
              <a:t> are the life and breath of Internet. </a:t>
            </a:r>
            <a:r>
              <a:rPr lang="en-US" altLang="zh-CN" dirty="0"/>
              <a:t>-- </a:t>
            </a:r>
            <a:r>
              <a:rPr lang="en-US" i="1" dirty="0"/>
              <a:t>Tim Berners-Lee</a:t>
            </a:r>
            <a:r>
              <a:rPr lang="zh-CN" altLang="en-US" i="1" dirty="0"/>
              <a:t>， </a:t>
            </a:r>
            <a:r>
              <a:rPr lang="en-US" altLang="zh-CN" i="1" dirty="0"/>
              <a:t>www investor</a:t>
            </a:r>
            <a:r>
              <a:rPr lang="zh-CN" altLang="en-US" i="1" dirty="0"/>
              <a:t>，</a:t>
            </a:r>
            <a:r>
              <a:rPr lang="en-US" altLang="zh-CN" i="1" dirty="0"/>
              <a:t>1998</a:t>
            </a:r>
            <a:r>
              <a:rPr lang="zh-CN" altLang="en-US" i="1" dirty="0"/>
              <a:t> </a:t>
            </a:r>
            <a:endParaRPr lang="en-US" altLang="zh-CN" i="1" dirty="0"/>
          </a:p>
          <a:p>
            <a:endParaRPr lang="en-US" altLang="zh-CN" i="1" dirty="0"/>
          </a:p>
        </p:txBody>
      </p:sp>
      <p:sp>
        <p:nvSpPr>
          <p:cNvPr id="2" name="灯片编号占位符 1"/>
          <p:cNvSpPr>
            <a:spLocks noGrp="1"/>
          </p:cNvSpPr>
          <p:nvPr>
            <p:ph type="sldNum" sz="quarter" idx="12"/>
          </p:nvPr>
        </p:nvSpPr>
        <p:spPr/>
        <p:txBody>
          <a:bodyPr/>
          <a:lstStyle/>
          <a:p>
            <a:fld id="{D57F1E4F-1CFF-5643-939E-217C01CDF565}" type="slidenum">
              <a:rPr lang="en-US" smtClean="0"/>
              <a:pPr/>
              <a:t>16</a:t>
            </a:fld>
            <a:endParaRPr lang="en-US" dirty="0"/>
          </a:p>
        </p:txBody>
      </p:sp>
      <p:grpSp>
        <p:nvGrpSpPr>
          <p:cNvPr id="14" name="组合 13"/>
          <p:cNvGrpSpPr/>
          <p:nvPr/>
        </p:nvGrpSpPr>
        <p:grpSpPr>
          <a:xfrm>
            <a:off x="2026573" y="2224430"/>
            <a:ext cx="8860869" cy="4312167"/>
            <a:chOff x="1961806" y="2221644"/>
            <a:chExt cx="8860869" cy="4312167"/>
          </a:xfrm>
        </p:grpSpPr>
        <p:grpSp>
          <p:nvGrpSpPr>
            <p:cNvPr id="6" name="组合 5"/>
            <p:cNvGrpSpPr/>
            <p:nvPr/>
          </p:nvGrpSpPr>
          <p:grpSpPr>
            <a:xfrm>
              <a:off x="2006222" y="2320119"/>
              <a:ext cx="8816453" cy="4213692"/>
              <a:chOff x="2006222" y="2320119"/>
              <a:chExt cx="8816453" cy="4213692"/>
            </a:xfrm>
          </p:grpSpPr>
          <p:sp>
            <p:nvSpPr>
              <p:cNvPr id="11" name="文本框 10"/>
              <p:cNvSpPr txBox="1"/>
              <p:nvPr/>
            </p:nvSpPr>
            <p:spPr>
              <a:xfrm>
                <a:off x="8550322" y="4522686"/>
                <a:ext cx="2087978" cy="923330"/>
              </a:xfrm>
              <a:prstGeom prst="rect">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txBody>
              <a:bodyPr wrap="square" rtlCol="0">
                <a:spAutoFit/>
              </a:bodyPr>
              <a:lstStyle/>
              <a:p>
                <a:pPr algn="ctr"/>
                <a:r>
                  <a:rPr lang="en-US" b="1" dirty="0">
                    <a:solidFill>
                      <a:schemeClr val="bg1"/>
                    </a:solidFill>
                  </a:rPr>
                  <a:t>Relation</a:t>
                </a:r>
              </a:p>
              <a:p>
                <a:pPr algn="ctr"/>
                <a:r>
                  <a:rPr lang="en-US" b="1" dirty="0">
                    <a:solidFill>
                      <a:schemeClr val="bg1"/>
                    </a:solidFill>
                  </a:rPr>
                  <a:t>Between Components</a:t>
                </a:r>
              </a:p>
            </p:txBody>
          </p:sp>
          <p:sp>
            <p:nvSpPr>
              <p:cNvPr id="19" name="椭圆 18"/>
              <p:cNvSpPr/>
              <p:nvPr/>
            </p:nvSpPr>
            <p:spPr>
              <a:xfrm>
                <a:off x="8559570" y="3348383"/>
                <a:ext cx="2069482" cy="867342"/>
              </a:xfrm>
              <a:prstGeom prst="ellipse">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50" dirty="0">
                    <a:latin typeface="Arial" panose="020B0604020202020204" pitchFamily="34" charset="0"/>
                    <a:cs typeface="Arial" panose="020B0604020202020204" pitchFamily="34" charset="0"/>
                  </a:rPr>
                  <a:t>Components</a:t>
                </a:r>
              </a:p>
            </p:txBody>
          </p:sp>
          <p:cxnSp>
            <p:nvCxnSpPr>
              <p:cNvPr id="21" name="直接箭头连接符 20"/>
              <p:cNvCxnSpPr>
                <a:stCxn id="17" idx="6"/>
                <a:endCxn id="19" idx="2"/>
              </p:cNvCxnSpPr>
              <p:nvPr/>
            </p:nvCxnSpPr>
            <p:spPr>
              <a:xfrm>
                <a:off x="4823066" y="3411544"/>
                <a:ext cx="3736504" cy="3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6"/>
                <a:endCxn id="19" idx="2"/>
              </p:cNvCxnSpPr>
              <p:nvPr/>
            </p:nvCxnSpPr>
            <p:spPr>
              <a:xfrm>
                <a:off x="3877854" y="3036356"/>
                <a:ext cx="4681716" cy="74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6"/>
                <a:endCxn id="19" idx="2"/>
              </p:cNvCxnSpPr>
              <p:nvPr/>
            </p:nvCxnSpPr>
            <p:spPr>
              <a:xfrm flipV="1">
                <a:off x="3536144" y="3782054"/>
                <a:ext cx="5023426" cy="6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6"/>
                <a:endCxn id="19" idx="2"/>
              </p:cNvCxnSpPr>
              <p:nvPr/>
            </p:nvCxnSpPr>
            <p:spPr>
              <a:xfrm flipV="1">
                <a:off x="4536981" y="3782054"/>
                <a:ext cx="4022589" cy="43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7" idx="3"/>
                <a:endCxn id="11" idx="1"/>
              </p:cNvCxnSpPr>
              <p:nvPr/>
            </p:nvCxnSpPr>
            <p:spPr>
              <a:xfrm>
                <a:off x="7397087" y="4772531"/>
                <a:ext cx="1153235" cy="211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8" idx="3"/>
                <a:endCxn id="11" idx="1"/>
              </p:cNvCxnSpPr>
              <p:nvPr/>
            </p:nvCxnSpPr>
            <p:spPr>
              <a:xfrm flipV="1">
                <a:off x="7397088" y="4984351"/>
                <a:ext cx="1153234" cy="22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3"/>
                <a:endCxn id="11" idx="1"/>
              </p:cNvCxnSpPr>
              <p:nvPr/>
            </p:nvCxnSpPr>
            <p:spPr>
              <a:xfrm flipV="1">
                <a:off x="7397088" y="4984351"/>
                <a:ext cx="1153234" cy="68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9" idx="4"/>
                <a:endCxn id="11" idx="0"/>
              </p:cNvCxnSpPr>
              <p:nvPr/>
            </p:nvCxnSpPr>
            <p:spPr>
              <a:xfrm>
                <a:off x="9594311" y="4215725"/>
                <a:ext cx="0" cy="30696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8318377" y="2320119"/>
                <a:ext cx="2504298" cy="906759"/>
                <a:chOff x="8318377" y="2320119"/>
                <a:chExt cx="2504298" cy="906759"/>
              </a:xfrm>
              <a:solidFill>
                <a:schemeClr val="bg1"/>
              </a:solidFill>
            </p:grpSpPr>
            <p:sp>
              <p:nvSpPr>
                <p:cNvPr id="82" name="任意多边形 81"/>
                <p:cNvSpPr/>
                <p:nvPr/>
              </p:nvSpPr>
              <p:spPr>
                <a:xfrm>
                  <a:off x="8318377" y="2320119"/>
                  <a:ext cx="2504298"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文本框 116"/>
                <p:cNvSpPr txBox="1"/>
                <p:nvPr/>
              </p:nvSpPr>
              <p:spPr>
                <a:xfrm>
                  <a:off x="8444786" y="2472148"/>
                  <a:ext cx="2193514" cy="646331"/>
                </a:xfrm>
                <a:prstGeom prst="rect">
                  <a:avLst/>
                </a:prstGeom>
                <a:grpFill/>
                <a:ln>
                  <a:noFill/>
                </a:ln>
              </p:spPr>
              <p:txBody>
                <a:bodyPr wrap="square" rtlCol="0">
                  <a:spAutoFit/>
                </a:bodyPr>
                <a:lstStyle/>
                <a:p>
                  <a:pPr algn="ctr"/>
                  <a:r>
                    <a:rPr lang="en-US" b="1" dirty="0"/>
                    <a:t>Relation-Oriented Architecture</a:t>
                  </a:r>
                </a:p>
              </p:txBody>
            </p:sp>
          </p:grpSp>
          <p:grpSp>
            <p:nvGrpSpPr>
              <p:cNvPr id="3" name="组合 2"/>
              <p:cNvGrpSpPr/>
              <p:nvPr/>
            </p:nvGrpSpPr>
            <p:grpSpPr>
              <a:xfrm>
                <a:off x="2006222" y="2763446"/>
                <a:ext cx="5970702" cy="3400911"/>
                <a:chOff x="2006222" y="2763446"/>
                <a:chExt cx="5970702" cy="3400911"/>
              </a:xfrm>
            </p:grpSpPr>
            <p:sp>
              <p:nvSpPr>
                <p:cNvPr id="7" name="文本框 6"/>
                <p:cNvSpPr txBox="1"/>
                <p:nvPr/>
              </p:nvSpPr>
              <p:spPr>
                <a:xfrm>
                  <a:off x="2006222" y="4587865"/>
                  <a:ext cx="5390865" cy="369332"/>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altLang="zh-CN" dirty="0"/>
                    <a:t>The </a:t>
                  </a:r>
                  <a:r>
                    <a:rPr lang="en-US" altLang="zh-CN" b="1" dirty="0"/>
                    <a:t>Relation</a:t>
                  </a:r>
                  <a:r>
                    <a:rPr lang="en-US" altLang="zh-CN" dirty="0"/>
                    <a:t> between Functions/Data Entities</a:t>
                  </a:r>
                  <a:endParaRPr lang="en-US" dirty="0"/>
                </a:p>
              </p:txBody>
            </p:sp>
            <p:sp>
              <p:nvSpPr>
                <p:cNvPr id="8" name="文本框 7"/>
                <p:cNvSpPr txBox="1"/>
                <p:nvPr/>
              </p:nvSpPr>
              <p:spPr>
                <a:xfrm>
                  <a:off x="2006222" y="5025436"/>
                  <a:ext cx="5390866" cy="369332"/>
                </a:xfrm>
                <a:prstGeom prst="rect">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b="1" dirty="0"/>
                    <a:t>The Relation</a:t>
                  </a:r>
                  <a:r>
                    <a:rPr lang="en-US" dirty="0"/>
                    <a:t> between </a:t>
                  </a:r>
                  <a:r>
                    <a:rPr lang="en-US" altLang="zh-CN" dirty="0"/>
                    <a:t>Objects</a:t>
                  </a:r>
                  <a:endParaRPr lang="en-US" dirty="0"/>
                </a:p>
              </p:txBody>
            </p:sp>
            <p:sp>
              <p:nvSpPr>
                <p:cNvPr id="9" name="文本框 8"/>
                <p:cNvSpPr txBox="1"/>
                <p:nvPr/>
              </p:nvSpPr>
              <p:spPr>
                <a:xfrm>
                  <a:off x="2006222" y="5486933"/>
                  <a:ext cx="5390866" cy="369332"/>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The</a:t>
                  </a:r>
                  <a:r>
                    <a:rPr lang="en-US" b="1" dirty="0"/>
                    <a:t> Relation </a:t>
                  </a:r>
                  <a:r>
                    <a:rPr lang="en-US" dirty="0"/>
                    <a:t>between </a:t>
                  </a:r>
                  <a:r>
                    <a:rPr lang="en-US" altLang="zh-CN" dirty="0"/>
                    <a:t>Services</a:t>
                  </a:r>
                  <a:endParaRPr lang="en-US" dirty="0"/>
                </a:p>
              </p:txBody>
            </p:sp>
            <p:sp>
              <p:nvSpPr>
                <p:cNvPr id="15" name="椭圆 14"/>
                <p:cNvSpPr/>
                <p:nvPr/>
              </p:nvSpPr>
              <p:spPr>
                <a:xfrm>
                  <a:off x="2466383" y="2763446"/>
                  <a:ext cx="1411471" cy="545819"/>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Functions</a:t>
                  </a:r>
                </a:p>
              </p:txBody>
            </p:sp>
            <p:sp>
              <p:nvSpPr>
                <p:cNvPr id="16" name="椭圆 15"/>
                <p:cNvSpPr/>
                <p:nvPr/>
              </p:nvSpPr>
              <p:spPr>
                <a:xfrm>
                  <a:off x="3218726" y="3945157"/>
                  <a:ext cx="1318255" cy="545819"/>
                </a:xfrm>
                <a:prstGeom prst="ellipse">
                  <a:avLst/>
                </a:prstGeom>
                <a:solidFill>
                  <a:srgbClr val="C8B59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Objects</a:t>
                  </a:r>
                </a:p>
              </p:txBody>
            </p:sp>
            <p:sp>
              <p:nvSpPr>
                <p:cNvPr id="17" name="椭圆 16"/>
                <p:cNvSpPr/>
                <p:nvPr/>
              </p:nvSpPr>
              <p:spPr>
                <a:xfrm>
                  <a:off x="3504811" y="3138634"/>
                  <a:ext cx="1318255" cy="545819"/>
                </a:xfrm>
                <a:prstGeom prst="ellipse">
                  <a:avLst/>
                </a:prstGeom>
                <a:solidFill>
                  <a:srgbClr val="D9D9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Entities</a:t>
                  </a:r>
                </a:p>
              </p:txBody>
            </p:sp>
            <p:sp>
              <p:nvSpPr>
                <p:cNvPr id="18" name="椭圆 17"/>
                <p:cNvSpPr/>
                <p:nvPr/>
              </p:nvSpPr>
              <p:spPr>
                <a:xfrm>
                  <a:off x="2217889" y="3570883"/>
                  <a:ext cx="1318255" cy="545819"/>
                </a:xfrm>
                <a:prstGeom prst="ellipse">
                  <a:avLst/>
                </a:prstGeom>
                <a:solidFill>
                  <a:srgbClr val="F5CB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Services</a:t>
                  </a:r>
                </a:p>
              </p:txBody>
            </p:sp>
            <p:cxnSp>
              <p:nvCxnSpPr>
                <p:cNvPr id="93" name="曲线连接符 92"/>
                <p:cNvCxnSpPr>
                  <a:stCxn id="15" idx="2"/>
                  <a:endCxn id="7" idx="1"/>
                </p:cNvCxnSpPr>
                <p:nvPr/>
              </p:nvCxnSpPr>
              <p:spPr>
                <a:xfrm rot="10800000" flipV="1">
                  <a:off x="2006223" y="3036355"/>
                  <a:ext cx="460161" cy="1736175"/>
                </a:xfrm>
                <a:prstGeom prst="curvedConnector3">
                  <a:avLst>
                    <a:gd name="adj1" fmla="val 14967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曲线连接符 95"/>
                <p:cNvCxnSpPr>
                  <a:stCxn id="18" idx="2"/>
                  <a:endCxn id="8" idx="1"/>
                </p:cNvCxnSpPr>
                <p:nvPr/>
              </p:nvCxnSpPr>
              <p:spPr>
                <a:xfrm rot="10800000" flipV="1">
                  <a:off x="2006223" y="3843792"/>
                  <a:ext cx="211667" cy="1366309"/>
                </a:xfrm>
                <a:prstGeom prst="curvedConnector3">
                  <a:avLst>
                    <a:gd name="adj1" fmla="val 208000"/>
                  </a:avLst>
                </a:prstGeom>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16" idx="2"/>
                  <a:endCxn id="9" idx="1"/>
                </p:cNvCxnSpPr>
                <p:nvPr/>
              </p:nvCxnSpPr>
              <p:spPr>
                <a:xfrm rot="10800000" flipV="1">
                  <a:off x="2006222" y="4218067"/>
                  <a:ext cx="1212504" cy="1453532"/>
                </a:xfrm>
                <a:prstGeom prst="curvedConnector3">
                  <a:avLst>
                    <a:gd name="adj1" fmla="val 118854"/>
                  </a:avLst>
                </a:prstGeom>
                <a:ln>
                  <a:solidFill>
                    <a:srgbClr val="72220B"/>
                  </a:solidFill>
                </a:ln>
              </p:spPr>
              <p:style>
                <a:lnRef idx="1">
                  <a:schemeClr val="accent1"/>
                </a:lnRef>
                <a:fillRef idx="0">
                  <a:schemeClr val="accent1"/>
                </a:fillRef>
                <a:effectRef idx="0">
                  <a:schemeClr val="accent1"/>
                </a:effectRef>
                <a:fontRef idx="minor">
                  <a:schemeClr val="tx1"/>
                </a:fontRef>
              </p:style>
            </p:cxnSp>
            <p:cxnSp>
              <p:nvCxnSpPr>
                <p:cNvPr id="103" name="曲线连接符 102"/>
                <p:cNvCxnSpPr>
                  <a:stCxn id="17" idx="2"/>
                  <a:endCxn id="7" idx="1"/>
                </p:cNvCxnSpPr>
                <p:nvPr/>
              </p:nvCxnSpPr>
              <p:spPr>
                <a:xfrm rot="10800000" flipV="1">
                  <a:off x="2006223" y="3411543"/>
                  <a:ext cx="1498589" cy="1360987"/>
                </a:xfrm>
                <a:prstGeom prst="curvedConnector3">
                  <a:avLst>
                    <a:gd name="adj1" fmla="val 11525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7945335" y="3011373"/>
                  <a:ext cx="31589" cy="315298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647666" y="5948431"/>
                <a:ext cx="4148144" cy="585380"/>
                <a:chOff x="8318377" y="2320119"/>
                <a:chExt cx="2319923" cy="906759"/>
              </a:xfrm>
              <a:solidFill>
                <a:schemeClr val="bg1"/>
              </a:solidFill>
            </p:grpSpPr>
            <p:sp>
              <p:nvSpPr>
                <p:cNvPr id="94" name="任意多边形 93"/>
                <p:cNvSpPr/>
                <p:nvPr/>
              </p:nvSpPr>
              <p:spPr>
                <a:xfrm>
                  <a:off x="8318377" y="2320119"/>
                  <a:ext cx="2154156"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文本框 94"/>
                <p:cNvSpPr txBox="1"/>
                <p:nvPr/>
              </p:nvSpPr>
              <p:spPr>
                <a:xfrm>
                  <a:off x="8444786" y="2472148"/>
                  <a:ext cx="2193514" cy="584775"/>
                </a:xfrm>
                <a:prstGeom prst="rect">
                  <a:avLst/>
                </a:prstGeom>
                <a:grpFill/>
                <a:ln>
                  <a:noFill/>
                </a:ln>
              </p:spPr>
              <p:txBody>
                <a:bodyPr wrap="square" rtlCol="0">
                  <a:spAutoFit/>
                </a:bodyPr>
                <a:lstStyle/>
                <a:p>
                  <a:pPr algn="ctr"/>
                  <a:r>
                    <a:rPr lang="en-US" altLang="zh-CN" b="1" dirty="0"/>
                    <a:t>Traditional </a:t>
                  </a:r>
                  <a:r>
                    <a:rPr lang="en-US" b="1" dirty="0"/>
                    <a:t>Architectures</a:t>
                  </a:r>
                </a:p>
              </p:txBody>
            </p:sp>
          </p:grpSp>
          <p:cxnSp>
            <p:nvCxnSpPr>
              <p:cNvPr id="100" name="肘形连接符 99"/>
              <p:cNvCxnSpPr>
                <a:stCxn id="82" idx="24"/>
                <a:endCxn id="95" idx="3"/>
              </p:cNvCxnSpPr>
              <p:nvPr/>
            </p:nvCxnSpPr>
            <p:spPr>
              <a:xfrm flipH="1">
                <a:off x="6795810" y="2796184"/>
                <a:ext cx="4026865" cy="3439151"/>
              </a:xfrm>
              <a:prstGeom prst="bentConnector3">
                <a:avLst>
                  <a:gd name="adj1" fmla="val -5677"/>
                </a:avLst>
              </a:prstGeom>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95" idx="3"/>
                <a:endCxn id="82" idx="24"/>
              </p:cNvCxnSpPr>
              <p:nvPr/>
            </p:nvCxnSpPr>
            <p:spPr>
              <a:xfrm flipV="1">
                <a:off x="6795810" y="2796184"/>
                <a:ext cx="4026865" cy="3439151"/>
              </a:xfrm>
              <a:prstGeom prst="bentConnector3">
                <a:avLst>
                  <a:gd name="adj1" fmla="val 10567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961806" y="2221644"/>
              <a:ext cx="5303568" cy="400110"/>
            </a:xfrm>
            <a:prstGeom prst="rect">
              <a:avLst/>
            </a:prstGeom>
          </p:spPr>
          <p:txBody>
            <a:bodyPr wrap="none">
              <a:spAutoFit/>
            </a:bodyPr>
            <a:lstStyle/>
            <a:p>
              <a:r>
                <a:rPr lang="en-US" sz="2000" b="1" dirty="0">
                  <a:solidFill>
                    <a:srgbClr val="C00000"/>
                  </a:solidFill>
                </a:rPr>
                <a:t>Keep it simple, stupid!</a:t>
              </a:r>
              <a:r>
                <a:rPr lang="en-US" sz="2000" dirty="0"/>
                <a:t> </a:t>
              </a:r>
              <a:r>
                <a:rPr lang="en-US" altLang="zh-CN" sz="2000" dirty="0"/>
                <a:t>– Tim</a:t>
              </a:r>
              <a:r>
                <a:rPr lang="en-US" sz="2000" i="1" dirty="0"/>
                <a:t> Berners-Lee</a:t>
              </a:r>
              <a:r>
                <a:rPr lang="zh-CN" altLang="en-US" sz="2000" i="1" dirty="0"/>
                <a:t>，</a:t>
              </a:r>
              <a:r>
                <a:rPr lang="en-US" altLang="zh-CN" sz="2000" i="1" dirty="0"/>
                <a:t>1998</a:t>
              </a:r>
              <a:r>
                <a:rPr lang="zh-CN" altLang="en-US" sz="2000" i="1" dirty="0"/>
                <a:t> </a:t>
              </a:r>
              <a:endParaRPr lang="en-US" altLang="zh-CN" sz="2000" i="1" dirty="0"/>
            </a:p>
          </p:txBody>
        </p:sp>
      </p:grpSp>
    </p:spTree>
    <p:extLst>
      <p:ext uri="{BB962C8B-B14F-4D97-AF65-F5344CB8AC3E}">
        <p14:creationId xmlns:p14="http://schemas.microsoft.com/office/powerpoint/2010/main" val="237150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CN" dirty="0">
                <a:solidFill>
                  <a:srgbClr val="C00000"/>
                </a:solidFill>
                <a:latin typeface="Arial" panose="020B0604020202020204" pitchFamily="34" charset="0"/>
                <a:cs typeface="Arial" panose="020B0604020202020204" pitchFamily="34" charset="0"/>
              </a:rPr>
              <a:t>Architecture Space</a:t>
            </a:r>
            <a:endParaRPr lang="zh-CN" altLang="en-US" dirty="0">
              <a:solidFill>
                <a:srgbClr val="C00000"/>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17</a:t>
            </a:fld>
            <a:endParaRPr lang="en-US" dirty="0"/>
          </a:p>
        </p:txBody>
      </p:sp>
      <p:sp>
        <p:nvSpPr>
          <p:cNvPr id="5" name="文本框 4"/>
          <p:cNvSpPr txBox="1"/>
          <p:nvPr/>
        </p:nvSpPr>
        <p:spPr>
          <a:xfrm>
            <a:off x="2592925" y="1409075"/>
            <a:ext cx="8014244" cy="1077218"/>
          </a:xfrm>
          <a:prstGeom prst="rect">
            <a:avLst/>
          </a:prstGeom>
          <a:noFill/>
        </p:spPr>
        <p:txBody>
          <a:bodyPr wrap="square" rtlCol="0">
            <a:spAutoFit/>
          </a:bodyPr>
          <a:lstStyle/>
          <a:p>
            <a:r>
              <a:rPr lang="en-US" altLang="zh-CN" sz="1600" i="1" dirty="0"/>
              <a:t>Relation-Oriented Architecture(ROA) is a kind of architecture with high-level abstraction.</a:t>
            </a:r>
            <a:r>
              <a:rPr lang="zh-CN" altLang="en-US" sz="1600" i="1" dirty="0"/>
              <a:t> </a:t>
            </a:r>
            <a:r>
              <a:rPr lang="en-US" altLang="zh-CN" sz="1600" i="1" dirty="0"/>
              <a:t>It may be considered as an abstraction of Function-Oriented Architecture (FOA), Object-Oriented Architecture(OOA) and Service Oriented Architecture(SOA).</a:t>
            </a:r>
            <a:endParaRPr lang="zh-CN" altLang="en-US" sz="1600" i="1" dirty="0">
              <a:solidFill>
                <a:srgbClr val="002060"/>
              </a:solidFill>
            </a:endParaRPr>
          </a:p>
        </p:txBody>
      </p:sp>
      <p:grpSp>
        <p:nvGrpSpPr>
          <p:cNvPr id="40" name="组合 39"/>
          <p:cNvGrpSpPr/>
          <p:nvPr/>
        </p:nvGrpSpPr>
        <p:grpSpPr>
          <a:xfrm>
            <a:off x="2845660" y="2794896"/>
            <a:ext cx="6473836" cy="3243369"/>
            <a:chOff x="1961240" y="2393642"/>
            <a:chExt cx="6473836" cy="3243369"/>
          </a:xfrm>
        </p:grpSpPr>
        <p:cxnSp>
          <p:nvCxnSpPr>
            <p:cNvPr id="9" name="直接箭头连接符 8"/>
            <p:cNvCxnSpPr/>
            <p:nvPr/>
          </p:nvCxnSpPr>
          <p:spPr>
            <a:xfrm flipV="1">
              <a:off x="3805726" y="2578308"/>
              <a:ext cx="31756" cy="2362588"/>
            </a:xfrm>
            <a:prstGeom prst="straightConnector1">
              <a:avLst/>
            </a:prstGeom>
            <a:blipFill>
              <a:blip r:embed="rId3"/>
              <a:tile tx="0" ty="0" sx="100000" sy="100000" flip="none" algn="tl"/>
            </a:bli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2776618" y="4940895"/>
              <a:ext cx="1029110" cy="696116"/>
            </a:xfrm>
            <a:prstGeom prst="straightConnector1">
              <a:avLst/>
            </a:prstGeom>
            <a:blipFill>
              <a:blip r:embed="rId3"/>
              <a:tile tx="0" ty="0" sx="100000" sy="100000" flip="none" algn="tl"/>
            </a:bli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05726" y="4940895"/>
              <a:ext cx="3929199" cy="0"/>
            </a:xfrm>
            <a:prstGeom prst="straightConnector1">
              <a:avLst/>
            </a:prstGeom>
            <a:blipFill>
              <a:blip r:embed="rId3"/>
              <a:tile tx="0" ty="0" sx="100000" sy="100000" flip="none" algn="tl"/>
            </a:bli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5964" y="2393642"/>
              <a:ext cx="1343050" cy="369332"/>
            </a:xfrm>
            <a:prstGeom prst="rect">
              <a:avLst/>
            </a:prstGeom>
            <a:noFill/>
          </p:spPr>
          <p:txBody>
            <a:bodyPr wrap="square" rtlCol="0">
              <a:spAutoFit/>
            </a:bodyPr>
            <a:lstStyle/>
            <a:p>
              <a:r>
                <a:rPr lang="en-US" altLang="zh-CN" dirty="0">
                  <a:solidFill>
                    <a:srgbClr val="C00000"/>
                  </a:solidFill>
                  <a:latin typeface="Arial Narrow" panose="020B0606020202030204" pitchFamily="34" charset="0"/>
                </a:rPr>
                <a:t>Abstraction</a:t>
              </a:r>
              <a:endParaRPr lang="zh-CN" altLang="en-US" dirty="0">
                <a:solidFill>
                  <a:srgbClr val="C00000"/>
                </a:solidFill>
                <a:latin typeface="Arial Narrow" panose="020B0606020202030204" pitchFamily="34" charset="0"/>
              </a:endParaRPr>
            </a:p>
          </p:txBody>
        </p:sp>
        <p:sp>
          <p:nvSpPr>
            <p:cNvPr id="22" name="文本框 21"/>
            <p:cNvSpPr txBox="1"/>
            <p:nvPr/>
          </p:nvSpPr>
          <p:spPr>
            <a:xfrm flipH="1">
              <a:off x="1961240" y="5052436"/>
              <a:ext cx="1057372" cy="369332"/>
            </a:xfrm>
            <a:prstGeom prst="rect">
              <a:avLst/>
            </a:prstGeom>
            <a:noFill/>
          </p:spPr>
          <p:txBody>
            <a:bodyPr wrap="square" rtlCol="0">
              <a:spAutoFit/>
            </a:bodyPr>
            <a:lstStyle/>
            <a:p>
              <a:pPr algn="r"/>
              <a:r>
                <a:rPr lang="en-US" altLang="zh-CN" dirty="0">
                  <a:solidFill>
                    <a:srgbClr val="C00000"/>
                  </a:solidFill>
                  <a:latin typeface="Arial Narrow" panose="020B0606020202030204" pitchFamily="34" charset="0"/>
                </a:rPr>
                <a:t>Evolution</a:t>
              </a:r>
              <a:endParaRPr lang="zh-CN" altLang="en-US" dirty="0">
                <a:solidFill>
                  <a:srgbClr val="C00000"/>
                </a:solidFill>
                <a:latin typeface="Arial Narrow" panose="020B0606020202030204" pitchFamily="34" charset="0"/>
              </a:endParaRPr>
            </a:p>
          </p:txBody>
        </p:sp>
        <p:sp>
          <p:nvSpPr>
            <p:cNvPr id="23" name="文本框 22"/>
            <p:cNvSpPr txBox="1"/>
            <p:nvPr/>
          </p:nvSpPr>
          <p:spPr>
            <a:xfrm>
              <a:off x="7734925" y="4756229"/>
              <a:ext cx="700151" cy="369332"/>
            </a:xfrm>
            <a:prstGeom prst="rect">
              <a:avLst/>
            </a:prstGeom>
            <a:noFill/>
          </p:spPr>
          <p:txBody>
            <a:bodyPr wrap="square" rtlCol="0">
              <a:spAutoFit/>
            </a:bodyPr>
            <a:lstStyle/>
            <a:p>
              <a:r>
                <a:rPr lang="en-US" altLang="zh-CN" dirty="0">
                  <a:solidFill>
                    <a:srgbClr val="C00000"/>
                  </a:solidFill>
                  <a:latin typeface="Arial Narrow" panose="020B0606020202030204" pitchFamily="34" charset="0"/>
                </a:rPr>
                <a:t>View</a:t>
              </a:r>
              <a:endParaRPr lang="zh-CN" altLang="en-US" dirty="0">
                <a:solidFill>
                  <a:srgbClr val="C00000"/>
                </a:solidFill>
                <a:latin typeface="Arial Narrow" panose="020B0606020202030204" pitchFamily="34" charset="0"/>
              </a:endParaRPr>
            </a:p>
          </p:txBody>
        </p:sp>
        <p:sp>
          <p:nvSpPr>
            <p:cNvPr id="19" name="文本框 18"/>
            <p:cNvSpPr txBox="1"/>
            <p:nvPr/>
          </p:nvSpPr>
          <p:spPr>
            <a:xfrm>
              <a:off x="4347146" y="4257207"/>
              <a:ext cx="749508" cy="369332"/>
            </a:xfrm>
            <a:prstGeom prst="rect">
              <a:avLst/>
            </a:prstGeom>
            <a:noFill/>
            <a:ln>
              <a:solidFill>
                <a:srgbClr val="C00000"/>
              </a:solidFill>
            </a:ln>
          </p:spPr>
          <p:txBody>
            <a:bodyPr wrap="square" rtlCol="0">
              <a:spAutoFit/>
            </a:bodyPr>
            <a:lstStyle/>
            <a:p>
              <a:pPr algn="ctr"/>
              <a:r>
                <a:rPr lang="en-US" altLang="zh-CN" b="1" dirty="0"/>
                <a:t>FOA</a:t>
              </a:r>
              <a:endParaRPr lang="zh-CN" altLang="en-US" b="1" dirty="0"/>
            </a:p>
          </p:txBody>
        </p:sp>
        <p:sp>
          <p:nvSpPr>
            <p:cNvPr id="24" name="文本框 23"/>
            <p:cNvSpPr txBox="1"/>
            <p:nvPr/>
          </p:nvSpPr>
          <p:spPr>
            <a:xfrm>
              <a:off x="5428914" y="4082921"/>
              <a:ext cx="749508" cy="369332"/>
            </a:xfrm>
            <a:prstGeom prst="rect">
              <a:avLst/>
            </a:prstGeom>
            <a:noFill/>
            <a:ln>
              <a:solidFill>
                <a:srgbClr val="C00000"/>
              </a:solidFill>
            </a:ln>
          </p:spPr>
          <p:txBody>
            <a:bodyPr wrap="square" rtlCol="0">
              <a:spAutoFit/>
            </a:bodyPr>
            <a:lstStyle/>
            <a:p>
              <a:pPr algn="ctr"/>
              <a:r>
                <a:rPr lang="en-US" altLang="zh-CN" b="1" dirty="0"/>
                <a:t>OOA</a:t>
              </a:r>
              <a:endParaRPr lang="zh-CN" altLang="en-US" b="1" dirty="0"/>
            </a:p>
          </p:txBody>
        </p:sp>
        <p:sp>
          <p:nvSpPr>
            <p:cNvPr id="25" name="文本框 24"/>
            <p:cNvSpPr txBox="1"/>
            <p:nvPr/>
          </p:nvSpPr>
          <p:spPr>
            <a:xfrm>
              <a:off x="6449162" y="3898255"/>
              <a:ext cx="749508" cy="369332"/>
            </a:xfrm>
            <a:prstGeom prst="rect">
              <a:avLst/>
            </a:prstGeom>
            <a:noFill/>
            <a:ln>
              <a:solidFill>
                <a:srgbClr val="C00000"/>
              </a:solidFill>
            </a:ln>
          </p:spPr>
          <p:txBody>
            <a:bodyPr wrap="square" rtlCol="0">
              <a:spAutoFit/>
            </a:bodyPr>
            <a:lstStyle/>
            <a:p>
              <a:pPr algn="ctr"/>
              <a:r>
                <a:rPr lang="en-US" altLang="zh-CN" b="1" dirty="0"/>
                <a:t>SOA</a:t>
              </a:r>
              <a:endParaRPr lang="zh-CN" altLang="en-US" b="1" dirty="0"/>
            </a:p>
          </p:txBody>
        </p:sp>
        <p:sp>
          <p:nvSpPr>
            <p:cNvPr id="26" name="文本框 25"/>
            <p:cNvSpPr txBox="1"/>
            <p:nvPr/>
          </p:nvSpPr>
          <p:spPr>
            <a:xfrm>
              <a:off x="4365530" y="3153811"/>
              <a:ext cx="749508" cy="369332"/>
            </a:xfrm>
            <a:prstGeom prst="rect">
              <a:avLst/>
            </a:prstGeom>
            <a:noFill/>
          </p:spPr>
          <p:txBody>
            <a:bodyPr wrap="square" rtlCol="0">
              <a:spAutoFit/>
            </a:bodyPr>
            <a:lstStyle/>
            <a:p>
              <a:r>
                <a:rPr lang="en-US" altLang="zh-CN" b="1" dirty="0"/>
                <a:t>ROA</a:t>
              </a:r>
              <a:endParaRPr lang="zh-CN" altLang="en-US" b="1" dirty="0"/>
            </a:p>
          </p:txBody>
        </p:sp>
        <p:sp>
          <p:nvSpPr>
            <p:cNvPr id="27" name="文本框 26"/>
            <p:cNvSpPr txBox="1"/>
            <p:nvPr/>
          </p:nvSpPr>
          <p:spPr>
            <a:xfrm>
              <a:off x="5429830" y="3134394"/>
              <a:ext cx="749508" cy="369332"/>
            </a:xfrm>
            <a:prstGeom prst="rect">
              <a:avLst/>
            </a:prstGeom>
            <a:noFill/>
          </p:spPr>
          <p:txBody>
            <a:bodyPr wrap="square" rtlCol="0">
              <a:spAutoFit/>
            </a:bodyPr>
            <a:lstStyle/>
            <a:p>
              <a:r>
                <a:rPr lang="en-US" altLang="zh-CN" b="1" dirty="0"/>
                <a:t>ROA</a:t>
              </a:r>
              <a:endParaRPr lang="zh-CN" altLang="en-US" b="1" dirty="0"/>
            </a:p>
          </p:txBody>
        </p:sp>
        <p:sp>
          <p:nvSpPr>
            <p:cNvPr id="28" name="文本框 27"/>
            <p:cNvSpPr txBox="1"/>
            <p:nvPr/>
          </p:nvSpPr>
          <p:spPr>
            <a:xfrm>
              <a:off x="6449162" y="3118460"/>
              <a:ext cx="749508" cy="369332"/>
            </a:xfrm>
            <a:prstGeom prst="rect">
              <a:avLst/>
            </a:prstGeom>
            <a:noFill/>
          </p:spPr>
          <p:txBody>
            <a:bodyPr wrap="square" rtlCol="0">
              <a:spAutoFit/>
            </a:bodyPr>
            <a:lstStyle/>
            <a:p>
              <a:r>
                <a:rPr lang="en-US" altLang="zh-CN" b="1" dirty="0"/>
                <a:t>ROA</a:t>
              </a:r>
              <a:endParaRPr lang="zh-CN" altLang="en-US" b="1" dirty="0"/>
            </a:p>
          </p:txBody>
        </p:sp>
        <p:sp>
          <p:nvSpPr>
            <p:cNvPr id="21" name="矩形 20"/>
            <p:cNvSpPr/>
            <p:nvPr/>
          </p:nvSpPr>
          <p:spPr>
            <a:xfrm>
              <a:off x="4107305" y="3043003"/>
              <a:ext cx="3477718" cy="525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a:stCxn id="19" idx="0"/>
              <a:endCxn id="26" idx="2"/>
            </p:cNvCxnSpPr>
            <p:nvPr/>
          </p:nvCxnSpPr>
          <p:spPr>
            <a:xfrm flipV="1">
              <a:off x="4721900" y="3523143"/>
              <a:ext cx="18384" cy="734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4" idx="0"/>
              <a:endCxn id="27" idx="2"/>
            </p:cNvCxnSpPr>
            <p:nvPr/>
          </p:nvCxnSpPr>
          <p:spPr>
            <a:xfrm flipV="1">
              <a:off x="5803668" y="3503726"/>
              <a:ext cx="916" cy="57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0"/>
            </p:cNvCxnSpPr>
            <p:nvPr/>
          </p:nvCxnSpPr>
          <p:spPr>
            <a:xfrm flipV="1">
              <a:off x="6823916" y="3568113"/>
              <a:ext cx="0" cy="33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38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矩形 26"/>
          <p:cNvSpPr/>
          <p:nvPr/>
        </p:nvSpPr>
        <p:spPr>
          <a:xfrm>
            <a:off x="1602387" y="636161"/>
            <a:ext cx="6492290" cy="486287"/>
          </a:xfrm>
          <a:prstGeom prst="rect">
            <a:avLst/>
          </a:prstGeom>
        </p:spPr>
        <p:txBody>
          <a:bodyPr wrap="none">
            <a:spAutoFit/>
          </a:bodyPr>
          <a:lstStyle/>
          <a:p>
            <a:pPr lvl="0" defTabSz="914400" fontAlgn="base">
              <a:lnSpc>
                <a:spcPct val="80000"/>
              </a:lnSpc>
              <a:spcBef>
                <a:spcPct val="30000"/>
              </a:spcBef>
              <a:spcAft>
                <a:spcPct val="0"/>
              </a:spcAft>
              <a:buClr>
                <a:srgbClr val="EBF25A"/>
              </a:buClr>
              <a:buSzPct val="80000"/>
              <a:defRPr/>
            </a:pPr>
            <a:r>
              <a:rPr lang="en-US" altLang="zh-CN" sz="32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a:cs typeface="Arial" panose="020B0604020202020204" pitchFamily="34" charset="0"/>
              </a:rPr>
              <a:t>A system view </a:t>
            </a:r>
            <a:r>
              <a:rPr lang="en-US" altLang="zh-CN" sz="3200" dirty="0">
                <a:effectLst>
                  <a:outerShdw blurRad="38100" dist="38100" dir="2700000" algn="tl">
                    <a:srgbClr val="000000">
                      <a:alpha val="43137"/>
                    </a:srgbClr>
                  </a:outerShdw>
                </a:effectLst>
                <a:latin typeface="Arial" panose="020B0604020202020204" pitchFamily="34" charset="0"/>
                <a:ea typeface="Arial Unicode MS"/>
                <a:cs typeface="Arial" panose="020B0604020202020204" pitchFamily="34" charset="0"/>
              </a:rPr>
              <a:t>from another corner</a:t>
            </a:r>
          </a:p>
        </p:txBody>
      </p:sp>
      <p:sp>
        <p:nvSpPr>
          <p:cNvPr id="63" name="矩形 62"/>
          <p:cNvSpPr/>
          <p:nvPr/>
        </p:nvSpPr>
        <p:spPr>
          <a:xfrm>
            <a:off x="1151031" y="4416685"/>
            <a:ext cx="10121318" cy="1733808"/>
          </a:xfrm>
          <a:prstGeom prst="rect">
            <a:avLst/>
          </a:prstGeom>
        </p:spPr>
        <p:txBody>
          <a:bodyPr wrap="square">
            <a:spAutoFit/>
          </a:bodyPr>
          <a:lstStyle/>
          <a:p>
            <a:pPr>
              <a:spcBef>
                <a:spcPts val="400"/>
              </a:spcBef>
              <a:spcAft>
                <a:spcPts val="600"/>
              </a:spcAft>
            </a:pPr>
            <a:r>
              <a:rPr lang="en-US" altLang="zh-CN" dirty="0">
                <a:latin typeface="Arial" panose="020B0604020202020204" pitchFamily="34" charset="0"/>
                <a:ea typeface="宋体" panose="02010600030101010101" pitchFamily="2" charset="-122"/>
                <a:cs typeface="Arial" panose="020B0604020202020204" pitchFamily="34" charset="0"/>
              </a:rPr>
              <a:t>Then we have a new architecture style as follow,</a:t>
            </a:r>
          </a:p>
          <a:p>
            <a:pPr>
              <a:spcBef>
                <a:spcPts val="400"/>
              </a:spcBef>
              <a:spcAft>
                <a:spcPts val="600"/>
              </a:spcAft>
            </a:pPr>
            <a:endParaRPr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a:spcBef>
                <a:spcPts val="400"/>
              </a:spcBef>
              <a:spcAft>
                <a:spcPts val="600"/>
              </a:spcAft>
            </a:pPr>
            <a:r>
              <a:rPr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rPr>
              <a:t>The components and relations are actually </a:t>
            </a:r>
            <a:r>
              <a:rPr lang="en-US" altLang="zh-CN" i="1" dirty="0">
                <a:solidFill>
                  <a:srgbClr val="C00000"/>
                </a:solidFill>
                <a:latin typeface="Arial" panose="020B0604020202020204" pitchFamily="34" charset="0"/>
                <a:ea typeface="宋体" panose="02010600030101010101" pitchFamily="2" charset="-122"/>
                <a:cs typeface="Arial" panose="020B0604020202020204" pitchFamily="34" charset="0"/>
              </a:rPr>
              <a:t>“two sides of the same coin”</a:t>
            </a:r>
            <a:r>
              <a:rPr lang="en-US" altLang="zh-CN" dirty="0">
                <a:solidFill>
                  <a:srgbClr val="C00000"/>
                </a:solidFill>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While all of them are oriented to components, ROA is oriented to relation, catches the </a:t>
            </a:r>
            <a:r>
              <a:rPr lang="en-US" altLang="zh-CN" i="1" dirty="0">
                <a:solidFill>
                  <a:srgbClr val="C00000"/>
                </a:solidFill>
                <a:latin typeface="Arial" panose="020B0604020202020204" pitchFamily="34" charset="0"/>
                <a:ea typeface="宋体" panose="02010600030101010101" pitchFamily="2" charset="-122"/>
                <a:cs typeface="Arial" panose="020B0604020202020204" pitchFamily="34" charset="0"/>
              </a:rPr>
              <a:t>commonality</a:t>
            </a:r>
            <a:r>
              <a:rPr lang="en-US" altLang="zh-CN" dirty="0">
                <a:latin typeface="Arial" panose="020B0604020202020204" pitchFamily="34" charset="0"/>
                <a:ea typeface="宋体" panose="02010600030101010101" pitchFamily="2" charset="-122"/>
                <a:cs typeface="Arial" panose="020B0604020202020204" pitchFamily="34" charset="0"/>
              </a:rPr>
              <a:t> of the three traditional architecture styles. </a:t>
            </a:r>
            <a:endParaRPr lang="zh-CN" altLang="en-US" dirty="0">
              <a:latin typeface="Arial" panose="020B0604020202020204" pitchFamily="34" charset="0"/>
              <a:cs typeface="Arial" panose="020B0604020202020204" pitchFamily="34" charset="0"/>
            </a:endParaRPr>
          </a:p>
        </p:txBody>
      </p:sp>
      <p:sp>
        <p:nvSpPr>
          <p:cNvPr id="2" name="圆角矩形 1"/>
          <p:cNvSpPr/>
          <p:nvPr/>
        </p:nvSpPr>
        <p:spPr>
          <a:xfrm>
            <a:off x="2390580" y="4751427"/>
            <a:ext cx="7202671" cy="441709"/>
          </a:xfrm>
          <a:prstGeom prst="roundRect">
            <a:avLst/>
          </a:prstGeom>
          <a:solidFill>
            <a:srgbClr val="FFFF99"/>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092828" y="4802782"/>
            <a:ext cx="7605353" cy="369332"/>
          </a:xfrm>
          <a:prstGeom prst="rect">
            <a:avLst/>
          </a:prstGeom>
        </p:spPr>
        <p:txBody>
          <a:bodyPr wrap="square">
            <a:spAutoFit/>
          </a:bodyPr>
          <a:lstStyle/>
          <a:p>
            <a:pPr marL="457200">
              <a:spcBef>
                <a:spcPts val="400"/>
              </a:spcBef>
              <a:spcAft>
                <a:spcPts val="600"/>
              </a:spcAft>
            </a:pPr>
            <a:r>
              <a:rPr lang="en-US" altLang="zh-CN" dirty="0">
                <a:latin typeface="Arial" panose="020B0604020202020204" pitchFamily="34" charset="0"/>
                <a:cs typeface="Arial" panose="020B0604020202020204" pitchFamily="34" charset="0"/>
              </a:rPr>
              <a:t>ROA </a:t>
            </a:r>
            <a:r>
              <a:rPr lang="en-US" altLang="zh-CN" dirty="0">
                <a:latin typeface="Arial" panose="020B0604020202020204" pitchFamily="34" charset="0"/>
                <a:cs typeface="Arial" panose="020B0604020202020204" pitchFamily="34" charset="0"/>
                <a:sym typeface="Wingdings" panose="05000000000000000000" pitchFamily="2" charset="2"/>
              </a:rPr>
              <a:t></a:t>
            </a:r>
            <a:r>
              <a:rPr lang="en-US" altLang="zh-CN" dirty="0">
                <a:latin typeface="Arial" panose="020B0604020202020204" pitchFamily="34" charset="0"/>
                <a:cs typeface="Arial" panose="020B0604020202020204" pitchFamily="34" charset="0"/>
              </a:rPr>
              <a:t>   A set of </a:t>
            </a:r>
            <a:r>
              <a:rPr lang="en-US" altLang="zh-CN" dirty="0">
                <a:solidFill>
                  <a:srgbClr val="C00000"/>
                </a:solidFill>
                <a:latin typeface="Arial" panose="020B0604020202020204" pitchFamily="34" charset="0"/>
                <a:cs typeface="Arial" panose="020B0604020202020204" pitchFamily="34" charset="0"/>
              </a:rPr>
              <a:t>components</a:t>
            </a:r>
            <a:r>
              <a:rPr lang="en-US" altLang="zh-CN" dirty="0">
                <a:latin typeface="Arial" panose="020B0604020202020204" pitchFamily="34" charset="0"/>
                <a:cs typeface="Arial" panose="020B0604020202020204" pitchFamily="34" charset="0"/>
              </a:rPr>
              <a:t> and the </a:t>
            </a:r>
            <a:r>
              <a:rPr lang="en-US" altLang="zh-CN" dirty="0">
                <a:solidFill>
                  <a:srgbClr val="C00000"/>
                </a:solidFill>
                <a:latin typeface="Arial" panose="020B0604020202020204" pitchFamily="34" charset="0"/>
                <a:cs typeface="Arial" panose="020B0604020202020204" pitchFamily="34" charset="0"/>
              </a:rPr>
              <a:t>relationships</a:t>
            </a:r>
            <a:r>
              <a:rPr lang="en-US" altLang="zh-CN" dirty="0">
                <a:latin typeface="Arial" panose="020B0604020202020204" pitchFamily="34" charset="0"/>
                <a:cs typeface="Arial" panose="020B0604020202020204" pitchFamily="34" charset="0"/>
              </a:rPr>
              <a:t> between them</a:t>
            </a:r>
            <a:endParaRPr lang="zh-CN" altLang="zh-CN" dirty="0">
              <a:latin typeface="Arial" panose="020B0604020202020204" pitchFamily="34" charset="0"/>
              <a:cs typeface="Arial" panose="020B0604020202020204" pitchFamily="34" charset="0"/>
            </a:endParaRPr>
          </a:p>
        </p:txBody>
      </p:sp>
      <p:grpSp>
        <p:nvGrpSpPr>
          <p:cNvPr id="6" name="组合 5"/>
          <p:cNvGrpSpPr/>
          <p:nvPr/>
        </p:nvGrpSpPr>
        <p:grpSpPr>
          <a:xfrm>
            <a:off x="883611" y="1496352"/>
            <a:ext cx="10553212" cy="2599680"/>
            <a:chOff x="883611" y="1496352"/>
            <a:chExt cx="10553212" cy="2599680"/>
          </a:xfrm>
        </p:grpSpPr>
        <p:grpSp>
          <p:nvGrpSpPr>
            <p:cNvPr id="54" name="Rectangle 6"/>
            <p:cNvGrpSpPr>
              <a:grpSpLocks/>
            </p:cNvGrpSpPr>
            <p:nvPr/>
          </p:nvGrpSpPr>
          <p:grpSpPr bwMode="auto">
            <a:xfrm rot="10800000" flipV="1">
              <a:off x="4161983" y="1544673"/>
              <a:ext cx="3146488" cy="772594"/>
              <a:chOff x="591" y="968"/>
              <a:chExt cx="1840" cy="349"/>
            </a:xfrm>
          </p:grpSpPr>
          <p:pic>
            <p:nvPicPr>
              <p:cNvPr id="61" name="Rectangle 6"/>
              <p:cNvPicPr>
                <a:picLocks noChangeArrowheads="1"/>
              </p:cNvPicPr>
              <p:nvPr/>
            </p:nvPicPr>
            <p:blipFill>
              <a:blip r:embed="rId3"/>
              <a:srcRect/>
              <a:stretch>
                <a:fillRect/>
              </a:stretch>
            </p:blipFill>
            <p:spPr bwMode="auto">
              <a:xfrm>
                <a:off x="591" y="968"/>
                <a:ext cx="1840" cy="349"/>
              </a:xfrm>
              <a:prstGeom prst="rect">
                <a:avLst/>
              </a:prstGeom>
              <a:noFill/>
              <a:ln w="9525">
                <a:noFill/>
                <a:miter lim="800000"/>
                <a:headEnd/>
                <a:tailEnd/>
              </a:ln>
            </p:spPr>
          </p:pic>
          <p:sp>
            <p:nvSpPr>
              <p:cNvPr id="62" name="Text Box 10"/>
              <p:cNvSpPr txBox="1">
                <a:spLocks noChangeArrowheads="1"/>
              </p:cNvSpPr>
              <p:nvPr/>
            </p:nvSpPr>
            <p:spPr bwMode="auto">
              <a:xfrm>
                <a:off x="705" y="986"/>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Narrow" panose="020B0606020202030204" pitchFamily="34" charset="0"/>
                    <a:ea typeface="宋体" charset="-122"/>
                    <a:cs typeface="Arial" panose="020B0604020202020204" pitchFamily="34" charset="0"/>
                  </a:rPr>
                  <a:t>Function-Oriented (FOA)</a:t>
                </a:r>
              </a:p>
            </p:txBody>
          </p:sp>
        </p:grpSp>
        <p:grpSp>
          <p:nvGrpSpPr>
            <p:cNvPr id="55" name="Rectangle 7"/>
            <p:cNvGrpSpPr>
              <a:grpSpLocks/>
            </p:cNvGrpSpPr>
            <p:nvPr/>
          </p:nvGrpSpPr>
          <p:grpSpPr bwMode="auto">
            <a:xfrm rot="10800000" flipV="1">
              <a:off x="4253471" y="2408415"/>
              <a:ext cx="2961803" cy="765952"/>
              <a:chOff x="638" y="1199"/>
              <a:chExt cx="1732" cy="346"/>
            </a:xfrm>
          </p:grpSpPr>
          <p:pic>
            <p:nvPicPr>
              <p:cNvPr id="59" name="Rectangle 7"/>
              <p:cNvPicPr>
                <a:picLocks noChangeArrowheads="1"/>
              </p:cNvPicPr>
              <p:nvPr/>
            </p:nvPicPr>
            <p:blipFill>
              <a:blip r:embed="rId4"/>
              <a:srcRect/>
              <a:stretch>
                <a:fillRect/>
              </a:stretch>
            </p:blipFill>
            <p:spPr bwMode="auto">
              <a:xfrm>
                <a:off x="638" y="1199"/>
                <a:ext cx="1732" cy="346"/>
              </a:xfrm>
              <a:prstGeom prst="rect">
                <a:avLst/>
              </a:prstGeom>
              <a:noFill/>
              <a:ln w="9525">
                <a:noFill/>
                <a:miter lim="800000"/>
                <a:headEnd/>
                <a:tailEnd/>
              </a:ln>
            </p:spPr>
          </p:pic>
          <p:sp>
            <p:nvSpPr>
              <p:cNvPr id="60" name="Text Box 13"/>
              <p:cNvSpPr txBox="1">
                <a:spLocks noChangeArrowheads="1"/>
              </p:cNvSpPr>
              <p:nvPr/>
            </p:nvSpPr>
            <p:spPr bwMode="auto">
              <a:xfrm>
                <a:off x="717" y="1223"/>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Narrow" panose="020B0606020202030204" pitchFamily="34" charset="0"/>
                    <a:ea typeface="宋体" charset="-122"/>
                    <a:cs typeface="Arial" panose="020B0604020202020204" pitchFamily="34" charset="0"/>
                  </a:rPr>
                  <a:t>Object-Oriented (OOA)</a:t>
                </a:r>
              </a:p>
            </p:txBody>
          </p:sp>
        </p:grpSp>
        <p:grpSp>
          <p:nvGrpSpPr>
            <p:cNvPr id="56" name="Rectangle 8"/>
            <p:cNvGrpSpPr>
              <a:grpSpLocks/>
            </p:cNvGrpSpPr>
            <p:nvPr/>
          </p:nvGrpSpPr>
          <p:grpSpPr bwMode="auto">
            <a:xfrm rot="10800000" flipV="1">
              <a:off x="4214139" y="3321225"/>
              <a:ext cx="3040465" cy="774807"/>
              <a:chOff x="622" y="1641"/>
              <a:chExt cx="1778" cy="350"/>
            </a:xfrm>
          </p:grpSpPr>
          <p:pic>
            <p:nvPicPr>
              <p:cNvPr id="57" name="Rectangle 8"/>
              <p:cNvPicPr>
                <a:picLocks noChangeArrowheads="1"/>
              </p:cNvPicPr>
              <p:nvPr/>
            </p:nvPicPr>
            <p:blipFill>
              <a:blip r:embed="rId5"/>
              <a:srcRect/>
              <a:stretch>
                <a:fillRect/>
              </a:stretch>
            </p:blipFill>
            <p:spPr bwMode="auto">
              <a:xfrm>
                <a:off x="622" y="1641"/>
                <a:ext cx="1778" cy="350"/>
              </a:xfrm>
              <a:prstGeom prst="rect">
                <a:avLst/>
              </a:prstGeom>
              <a:noFill/>
              <a:ln w="9525">
                <a:noFill/>
                <a:miter lim="800000"/>
                <a:headEnd/>
                <a:tailEnd/>
              </a:ln>
            </p:spPr>
          </p:pic>
          <p:sp>
            <p:nvSpPr>
              <p:cNvPr id="58" name="Text Box 16"/>
              <p:cNvSpPr txBox="1">
                <a:spLocks noChangeArrowheads="1"/>
              </p:cNvSpPr>
              <p:nvPr/>
            </p:nvSpPr>
            <p:spPr bwMode="auto">
              <a:xfrm>
                <a:off x="708" y="1664"/>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Narrow" panose="020B0606020202030204" pitchFamily="34" charset="0"/>
                    <a:ea typeface="宋体" charset="-122"/>
                    <a:cs typeface="Arial" panose="020B0604020202020204" pitchFamily="34" charset="0"/>
                  </a:rPr>
                  <a:t>Service-Oriented (SOA)</a:t>
                </a:r>
              </a:p>
            </p:txBody>
          </p:sp>
        </p:grpSp>
        <p:grpSp>
          <p:nvGrpSpPr>
            <p:cNvPr id="32" name="组合 31"/>
            <p:cNvGrpSpPr/>
            <p:nvPr/>
          </p:nvGrpSpPr>
          <p:grpSpPr>
            <a:xfrm>
              <a:off x="883611" y="1520171"/>
              <a:ext cx="3046325" cy="562786"/>
              <a:chOff x="2409372" y="3788150"/>
              <a:chExt cx="4294153" cy="728226"/>
            </a:xfrm>
          </p:grpSpPr>
          <p:pic>
            <p:nvPicPr>
              <p:cNvPr id="52" name="Rectangle 10"/>
              <p:cNvPicPr>
                <a:picLocks noChangeArrowheads="1"/>
              </p:cNvPicPr>
              <p:nvPr/>
            </p:nvPicPr>
            <p:blipFill>
              <a:blip r:embed="rId6"/>
              <a:srcRect/>
              <a:stretch>
                <a:fillRect/>
              </a:stretch>
            </p:blipFill>
            <p:spPr bwMode="auto">
              <a:xfrm>
                <a:off x="2409372" y="3788150"/>
                <a:ext cx="4294153" cy="728226"/>
              </a:xfrm>
              <a:prstGeom prst="rect">
                <a:avLst/>
              </a:prstGeom>
              <a:noFill/>
              <a:ln w="9525">
                <a:noFill/>
                <a:miter lim="800000"/>
                <a:headEnd/>
                <a:tailEnd/>
              </a:ln>
            </p:spPr>
          </p:pic>
          <p:sp>
            <p:nvSpPr>
              <p:cNvPr id="53" name="Text Box 19"/>
              <p:cNvSpPr txBox="1">
                <a:spLocks noChangeArrowheads="1"/>
              </p:cNvSpPr>
              <p:nvPr/>
            </p:nvSpPr>
            <p:spPr bwMode="auto">
              <a:xfrm>
                <a:off x="2514381" y="3821262"/>
                <a:ext cx="3943946" cy="586627"/>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Relation-Oriented (ROA)</a:t>
                </a:r>
              </a:p>
            </p:txBody>
          </p:sp>
        </p:grpSp>
        <p:cxnSp>
          <p:nvCxnSpPr>
            <p:cNvPr id="33" name="AutoShape 28"/>
            <p:cNvCxnSpPr>
              <a:cxnSpLocks noChangeShapeType="1"/>
              <a:stCxn id="53" idx="3"/>
              <a:endCxn id="58" idx="3"/>
            </p:cNvCxnSpPr>
            <p:nvPr/>
          </p:nvCxnSpPr>
          <p:spPr bwMode="auto">
            <a:xfrm>
              <a:off x="3755990" y="1772439"/>
              <a:ext cx="596663" cy="1900770"/>
            </a:xfrm>
            <a:prstGeom prst="straightConnector1">
              <a:avLst/>
            </a:prstGeom>
            <a:noFill/>
            <a:ln w="28575">
              <a:solidFill>
                <a:schemeClr val="accent1"/>
              </a:solidFill>
              <a:round/>
              <a:headEnd/>
              <a:tailEnd/>
            </a:ln>
            <a:effectLst>
              <a:prstShdw prst="shdw17" dist="17961" dir="2700000">
                <a:srgbClr val="FFFFFF">
                  <a:gamma/>
                  <a:shade val="60000"/>
                  <a:invGamma/>
                </a:srgbClr>
              </a:prstShdw>
            </a:effectLst>
          </p:spPr>
        </p:cxnSp>
        <p:cxnSp>
          <p:nvCxnSpPr>
            <p:cNvPr id="34" name="AutoShape 29"/>
            <p:cNvCxnSpPr>
              <a:cxnSpLocks noChangeShapeType="1"/>
              <a:stCxn id="53" idx="3"/>
              <a:endCxn id="60" idx="3"/>
            </p:cNvCxnSpPr>
            <p:nvPr/>
          </p:nvCxnSpPr>
          <p:spPr bwMode="auto">
            <a:xfrm>
              <a:off x="3755990" y="1772439"/>
              <a:ext cx="569303" cy="990172"/>
            </a:xfrm>
            <a:prstGeom prst="straightConnector1">
              <a:avLst/>
            </a:prstGeom>
            <a:noFill/>
            <a:ln w="28575">
              <a:solidFill>
                <a:schemeClr val="accent1"/>
              </a:solidFill>
              <a:round/>
              <a:headEnd/>
              <a:tailEnd/>
            </a:ln>
            <a:effectLst>
              <a:prstShdw prst="shdw17" dist="17961" dir="2700000">
                <a:srgbClr val="FFFFFF">
                  <a:gamma/>
                  <a:shade val="60000"/>
                  <a:invGamma/>
                </a:srgbClr>
              </a:prstShdw>
            </a:effectLst>
          </p:spPr>
        </p:cxnSp>
        <p:cxnSp>
          <p:nvCxnSpPr>
            <p:cNvPr id="35" name="AutoShape 31"/>
            <p:cNvCxnSpPr>
              <a:cxnSpLocks noChangeShapeType="1"/>
              <a:stCxn id="53" idx="3"/>
              <a:endCxn id="62" idx="3"/>
            </p:cNvCxnSpPr>
            <p:nvPr/>
          </p:nvCxnSpPr>
          <p:spPr bwMode="auto">
            <a:xfrm>
              <a:off x="3755990" y="1772439"/>
              <a:ext cx="602649" cy="113149"/>
            </a:xfrm>
            <a:prstGeom prst="straightConnector1">
              <a:avLst/>
            </a:prstGeom>
            <a:noFill/>
            <a:ln w="28575">
              <a:solidFill>
                <a:schemeClr val="accent1"/>
              </a:solidFill>
              <a:round/>
              <a:headEnd/>
              <a:tailEnd/>
            </a:ln>
            <a:effectLst>
              <a:prstShdw prst="shdw17" dist="17961" dir="2700000">
                <a:srgbClr val="FFFFFF">
                  <a:gamma/>
                  <a:shade val="60000"/>
                  <a:invGamma/>
                </a:srgbClr>
              </a:prstShdw>
            </a:effectLst>
          </p:spPr>
        </p:cxnSp>
        <p:grpSp>
          <p:nvGrpSpPr>
            <p:cNvPr id="36" name="组合 35"/>
            <p:cNvGrpSpPr/>
            <p:nvPr/>
          </p:nvGrpSpPr>
          <p:grpSpPr>
            <a:xfrm>
              <a:off x="1049259" y="2264822"/>
              <a:ext cx="2706730" cy="1736752"/>
              <a:chOff x="1984965" y="2307539"/>
              <a:chExt cx="3012381" cy="2985678"/>
            </a:xfrm>
          </p:grpSpPr>
          <p:pic>
            <p:nvPicPr>
              <p:cNvPr id="49" name="图片 48"/>
              <p:cNvPicPr>
                <a:picLocks noChangeAspect="1"/>
              </p:cNvPicPr>
              <p:nvPr/>
            </p:nvPicPr>
            <p:blipFill rotWithShape="1">
              <a:blip r:embed="rId7">
                <a:extLst>
                  <a:ext uri="{28A0092B-C50C-407E-A947-70E740481C1C}">
                    <a14:useLocalDpi xmlns:a14="http://schemas.microsoft.com/office/drawing/2010/main" val="0"/>
                  </a:ext>
                </a:extLst>
              </a:blip>
              <a:srcRect r="1693" b="5653"/>
              <a:stretch/>
            </p:blipFill>
            <p:spPr>
              <a:xfrm>
                <a:off x="1984966" y="2307539"/>
                <a:ext cx="3012038" cy="2985678"/>
              </a:xfrm>
              <a:prstGeom prst="rect">
                <a:avLst/>
              </a:prstGeom>
            </p:spPr>
          </p:pic>
          <p:sp>
            <p:nvSpPr>
              <p:cNvPr id="50" name="右箭头 49"/>
              <p:cNvSpPr/>
              <p:nvPr/>
            </p:nvSpPr>
            <p:spPr>
              <a:xfrm flipH="1">
                <a:off x="3977938" y="3009292"/>
                <a:ext cx="1019408" cy="620485"/>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右箭头 50"/>
              <p:cNvSpPr/>
              <p:nvPr/>
            </p:nvSpPr>
            <p:spPr>
              <a:xfrm>
                <a:off x="1984965" y="2691445"/>
                <a:ext cx="849086" cy="620485"/>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7" name="右箭头 36"/>
            <p:cNvSpPr/>
            <p:nvPr/>
          </p:nvSpPr>
          <p:spPr>
            <a:xfrm>
              <a:off x="7104051" y="1616989"/>
              <a:ext cx="628768" cy="514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7112671" y="3386536"/>
              <a:ext cx="628768" cy="514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7112671" y="2470697"/>
              <a:ext cx="628768" cy="514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 Box 10"/>
            <p:cNvSpPr txBox="1">
              <a:spLocks noChangeArrowheads="1"/>
            </p:cNvSpPr>
            <p:nvPr/>
          </p:nvSpPr>
          <p:spPr bwMode="auto">
            <a:xfrm rot="10800000" flipV="1">
              <a:off x="7776306" y="1496352"/>
              <a:ext cx="3633213" cy="729648"/>
            </a:xfrm>
            <a:prstGeom prst="rect">
              <a:avLst/>
            </a:prstGeom>
            <a:solidFill>
              <a:schemeClr val="bg1">
                <a:lumMod val="8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A set of functions(dada) and the </a:t>
              </a:r>
            </a:p>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Relationships between them. </a:t>
              </a:r>
              <a:endParaRPr kumimoji="0" lang="en-US" altLang="zh-CN" b="1" i="0" u="none" strike="noStrike" kern="0" cap="none" spc="0" normalizeH="0" baseline="0" noProof="0" dirty="0">
                <a:ln>
                  <a:noFill/>
                </a:ln>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endParaRPr>
            </a:p>
          </p:txBody>
        </p:sp>
        <p:sp>
          <p:nvSpPr>
            <p:cNvPr id="46" name="Text Box 10"/>
            <p:cNvSpPr txBox="1">
              <a:spLocks noChangeArrowheads="1"/>
            </p:cNvSpPr>
            <p:nvPr/>
          </p:nvSpPr>
          <p:spPr bwMode="auto">
            <a:xfrm rot="10800000" flipV="1">
              <a:off x="7806555" y="2427090"/>
              <a:ext cx="3630268" cy="729648"/>
            </a:xfrm>
            <a:prstGeom prst="rect">
              <a:avLst/>
            </a:prstGeom>
            <a:solidFill>
              <a:schemeClr val="bg1">
                <a:lumMod val="8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A set of objects and the </a:t>
              </a:r>
            </a:p>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Relationships between them. </a:t>
              </a:r>
              <a:endParaRPr kumimoji="0" lang="en-US" altLang="zh-CN" b="1" i="0" u="none" strike="noStrike" kern="0" cap="none" spc="0" normalizeH="0" baseline="0" noProof="0" dirty="0">
                <a:ln>
                  <a:noFill/>
                </a:ln>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endParaRPr>
            </a:p>
          </p:txBody>
        </p:sp>
        <p:sp>
          <p:nvSpPr>
            <p:cNvPr id="64" name="Text Box 10"/>
            <p:cNvSpPr txBox="1">
              <a:spLocks noChangeArrowheads="1"/>
            </p:cNvSpPr>
            <p:nvPr/>
          </p:nvSpPr>
          <p:spPr bwMode="auto">
            <a:xfrm rot="10800000" flipV="1">
              <a:off x="7779009" y="3317600"/>
              <a:ext cx="3630268" cy="729648"/>
            </a:xfrm>
            <a:prstGeom prst="rect">
              <a:avLst/>
            </a:prstGeom>
            <a:solidFill>
              <a:schemeClr val="bg1">
                <a:lumMod val="8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A set of Services and the </a:t>
              </a:r>
            </a:p>
            <a:p>
              <a:pPr lvl="0" eaLnBrk="0" fontAlgn="base" hangingPunct="0">
                <a:spcBef>
                  <a:spcPct val="0"/>
                </a:spcBef>
                <a:spcAft>
                  <a:spcPct val="0"/>
                </a:spcAft>
                <a:defRPr/>
              </a:pPr>
              <a:r>
                <a:rPr lang="en-US" altLang="zh-CN" b="1" kern="0" dirty="0">
                  <a:effectLst>
                    <a:outerShdw blurRad="38100" dist="38100" dir="2700000" algn="tl">
                      <a:srgbClr val="000000">
                        <a:alpha val="43137"/>
                      </a:srgbClr>
                    </a:outerShdw>
                  </a:effectLst>
                  <a:latin typeface="Arial" panose="020B0604020202020204" pitchFamily="34" charset="0"/>
                  <a:ea typeface="宋体" charset="-122"/>
                  <a:cs typeface="Arial" panose="020B0604020202020204" pitchFamily="34" charset="0"/>
                </a:rPr>
                <a:t>Relationships between them. </a:t>
              </a:r>
              <a:endParaRPr kumimoji="0" lang="en-US" altLang="zh-CN" b="1" i="0" u="none" strike="noStrike" kern="0" cap="none" spc="0" normalizeH="0" baseline="0" noProof="0" dirty="0">
                <a:ln>
                  <a:noFill/>
                </a:ln>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endParaRPr>
            </a:p>
          </p:txBody>
        </p:sp>
      </p:grpSp>
    </p:spTree>
    <p:extLst>
      <p:ext uri="{BB962C8B-B14F-4D97-AF65-F5344CB8AC3E}">
        <p14:creationId xmlns:p14="http://schemas.microsoft.com/office/powerpoint/2010/main" val="144324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标题 1"/>
          <p:cNvSpPr txBox="1">
            <a:spLocks/>
          </p:cNvSpPr>
          <p:nvPr/>
        </p:nvSpPr>
        <p:spPr>
          <a:xfrm>
            <a:off x="1685952" y="332765"/>
            <a:ext cx="9858691" cy="653147"/>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prstClr val="black"/>
                </a:solidFill>
                <a:latin typeface="Arial" panose="020B0604020202020204" pitchFamily="34" charset="0"/>
                <a:cs typeface="Arial" panose="020B0604020202020204" pitchFamily="34" charset="0"/>
              </a:rPr>
              <a:t> </a:t>
            </a:r>
            <a:r>
              <a:rPr lang="en-US" sz="3200" b="1" dirty="0">
                <a:solidFill>
                  <a:srgbClr val="FF0000"/>
                </a:solidFill>
                <a:latin typeface="Arial" panose="020B0604020202020204" pitchFamily="34" charset="0"/>
                <a:cs typeface="Arial" panose="020B0604020202020204" pitchFamily="34" charset="0"/>
              </a:rPr>
              <a:t>Relation-Oriented Architecture</a:t>
            </a:r>
            <a:endParaRPr lang="en-US" sz="3200" b="1" dirty="0">
              <a:solidFill>
                <a:prstClr val="black"/>
              </a:solidFill>
              <a:latin typeface="Arial" panose="020B0604020202020204" pitchFamily="34" charset="0"/>
              <a:cs typeface="Arial" panose="020B0604020202020204" pitchFamily="34" charset="0"/>
            </a:endParaRPr>
          </a:p>
        </p:txBody>
      </p:sp>
      <p:sp>
        <p:nvSpPr>
          <p:cNvPr id="12" name="Text Box 15"/>
          <p:cNvSpPr txBox="1">
            <a:spLocks noChangeArrowheads="1"/>
          </p:cNvSpPr>
          <p:nvPr/>
        </p:nvSpPr>
        <p:spPr bwMode="auto">
          <a:xfrm>
            <a:off x="1869754" y="1088270"/>
            <a:ext cx="9491089" cy="1090037"/>
          </a:xfrm>
          <a:prstGeom prst="rect">
            <a:avLst/>
          </a:prstGeom>
          <a:solidFill>
            <a:schemeClr val="bg1">
              <a:lumMod val="65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eaLnBrk="0" fontAlgn="base" hangingPunct="0">
              <a:spcBef>
                <a:spcPct val="0"/>
              </a:spcBef>
              <a:spcAft>
                <a:spcPct val="0"/>
              </a:spcAft>
              <a:defRPr/>
            </a:pPr>
            <a:r>
              <a:rPr lang="en-US" altLang="zh-CN" sz="2000" b="1" dirty="0">
                <a:solidFill>
                  <a:srgbClr val="FEEC94"/>
                </a:solidFill>
                <a:latin typeface="Arial Narrow" pitchFamily="34" charset="0"/>
                <a:ea typeface="宋体" pitchFamily="2" charset="-122"/>
              </a:rPr>
              <a:t> &lt;</a:t>
            </a:r>
            <a:r>
              <a:rPr lang="en-US" altLang="zh-CN" sz="2000" b="1" dirty="0">
                <a:solidFill>
                  <a:prstClr val="white"/>
                </a:solidFill>
                <a:latin typeface="Arial Narrow" pitchFamily="34" charset="0"/>
                <a:ea typeface="宋体" pitchFamily="2" charset="-122"/>
              </a:rPr>
              <a:t>Relation-Oriented Architecture</a:t>
            </a:r>
            <a:r>
              <a:rPr lang="en-US" altLang="zh-CN" sz="2000" b="1" dirty="0">
                <a:solidFill>
                  <a:srgbClr val="FEEC94"/>
                </a:solidFill>
                <a:latin typeface="Arial Narrow" pitchFamily="34" charset="0"/>
                <a:ea typeface="宋体" pitchFamily="2" charset="-122"/>
              </a:rPr>
              <a:t>&gt;</a:t>
            </a:r>
            <a:r>
              <a:rPr lang="en-US" altLang="zh-CN" sz="2000" b="1" dirty="0">
                <a:solidFill>
                  <a:srgbClr val="FFFFCC"/>
                </a:solidFill>
                <a:latin typeface="Arial Narrow" pitchFamily="34" charset="0"/>
                <a:ea typeface="宋体" pitchFamily="2" charset="-122"/>
              </a:rPr>
              <a:t> </a:t>
            </a:r>
            <a:r>
              <a:rPr lang="en-US" altLang="zh-CN" sz="2000" dirty="0">
                <a:solidFill>
                  <a:srgbClr val="FFFFCC"/>
                </a:solidFill>
                <a:latin typeface="Arial Narrow" pitchFamily="34" charset="0"/>
                <a:ea typeface="宋体" pitchFamily="2" charset="-122"/>
              </a:rPr>
              <a:t>::= </a:t>
            </a:r>
            <a:r>
              <a:rPr lang="en-US" altLang="zh-CN" sz="2000" dirty="0">
                <a:solidFill>
                  <a:srgbClr val="FFFFFF"/>
                </a:solidFill>
                <a:latin typeface="Arial Narrow" pitchFamily="34" charset="0"/>
                <a:ea typeface="宋体" pitchFamily="2" charset="-122"/>
              </a:rPr>
              <a:t>An</a:t>
            </a:r>
            <a:r>
              <a:rPr lang="en-US" altLang="zh-CN" sz="2000" b="1" dirty="0">
                <a:solidFill>
                  <a:srgbClr val="FFFFFF"/>
                </a:solidFill>
                <a:latin typeface="Arial Narrow" pitchFamily="34" charset="0"/>
                <a:ea typeface="宋体" pitchFamily="2" charset="-122"/>
              </a:rPr>
              <a:t> </a:t>
            </a:r>
            <a:r>
              <a:rPr lang="en-US" altLang="zh-CN" sz="2000" b="1" u="sng" dirty="0">
                <a:solidFill>
                  <a:srgbClr val="FEEC94"/>
                </a:solidFill>
                <a:latin typeface="Arial Narrow" pitchFamily="34" charset="0"/>
                <a:ea typeface="宋体" pitchFamily="2" charset="-122"/>
              </a:rPr>
              <a:t>organizational Structure</a:t>
            </a:r>
            <a:r>
              <a:rPr lang="en-US" altLang="zh-CN" sz="2000" b="1" i="1" u="sng" dirty="0">
                <a:solidFill>
                  <a:srgbClr val="FEEC94"/>
                </a:solidFill>
                <a:latin typeface="Arial Narrow" pitchFamily="34" charset="0"/>
                <a:ea typeface="宋体" pitchFamily="2" charset="-122"/>
              </a:rPr>
              <a:t>  </a:t>
            </a:r>
            <a:r>
              <a:rPr lang="en-US" altLang="zh-CN" sz="2000" dirty="0">
                <a:solidFill>
                  <a:srgbClr val="FFFFCC"/>
                </a:solidFill>
                <a:latin typeface="Arial Narrow" pitchFamily="34" charset="0"/>
                <a:ea typeface="宋体" pitchFamily="2" charset="-122"/>
              </a:rPr>
              <a:t>of  software system, regarding to the </a:t>
            </a:r>
            <a:r>
              <a:rPr lang="en-US" altLang="zh-CN" sz="2000" b="1" i="1" u="sng" dirty="0">
                <a:solidFill>
                  <a:srgbClr val="FEEC94"/>
                </a:solidFill>
                <a:latin typeface="Arial Narrow" pitchFamily="34" charset="0"/>
                <a:ea typeface="宋体" pitchFamily="2" charset="-122"/>
              </a:rPr>
              <a:t>relationship</a:t>
            </a:r>
            <a:r>
              <a:rPr lang="en-US" altLang="zh-CN" sz="2000" dirty="0">
                <a:solidFill>
                  <a:srgbClr val="FFFFCC"/>
                </a:solidFill>
                <a:latin typeface="Arial Narrow" pitchFamily="34" charset="0"/>
                <a:ea typeface="宋体" pitchFamily="2" charset="-122"/>
              </a:rPr>
              <a:t> between software components at different levels of </a:t>
            </a:r>
            <a:r>
              <a:rPr lang="en-US" altLang="zh-CN" sz="2000" b="1" i="1" u="sng" dirty="0">
                <a:solidFill>
                  <a:srgbClr val="FEEC94"/>
                </a:solidFill>
                <a:latin typeface="Arial Narrow" pitchFamily="34" charset="0"/>
                <a:ea typeface="宋体" pitchFamily="2" charset="-122"/>
              </a:rPr>
              <a:t>abstraction</a:t>
            </a:r>
            <a:endParaRPr lang="en-US" altLang="zh-CN" sz="2000" dirty="0">
              <a:solidFill>
                <a:srgbClr val="FFFFFF"/>
              </a:solidFill>
              <a:effectLst>
                <a:outerShdw blurRad="38100" dist="38100" dir="2700000" algn="tl">
                  <a:srgbClr val="000000"/>
                </a:outerShdw>
              </a:effectLst>
              <a:latin typeface="Arial Unicode MS" pitchFamily="34" charset="-122"/>
              <a:ea typeface="Arial Unicode MS" pitchFamily="34" charset="-122"/>
              <a:cs typeface="Arial Unicode MS" pitchFamily="34" charset="-122"/>
            </a:endParaRPr>
          </a:p>
        </p:txBody>
      </p:sp>
      <p:pic>
        <p:nvPicPr>
          <p:cNvPr id="13" name="Picture 5"/>
          <p:cNvPicPr>
            <a:picLocks noChangeAspect="1" noChangeArrowheads="1"/>
          </p:cNvPicPr>
          <p:nvPr/>
        </p:nvPicPr>
        <p:blipFill>
          <a:blip r:embed="rId2"/>
          <a:srcRect/>
          <a:stretch>
            <a:fillRect/>
          </a:stretch>
        </p:blipFill>
        <p:spPr bwMode="auto">
          <a:xfrm>
            <a:off x="1869754" y="2459256"/>
            <a:ext cx="5865576" cy="4147507"/>
          </a:xfrm>
          <a:prstGeom prst="rect">
            <a:avLst/>
          </a:prstGeom>
          <a:solidFill>
            <a:schemeClr val="bg1">
              <a:lumMod val="95000"/>
            </a:schemeClr>
          </a:solidFill>
          <a:ln w="127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矩形 13"/>
          <p:cNvSpPr/>
          <p:nvPr/>
        </p:nvSpPr>
        <p:spPr>
          <a:xfrm>
            <a:off x="1910694" y="2320298"/>
            <a:ext cx="242374" cy="400110"/>
          </a:xfrm>
          <a:prstGeom prst="rect">
            <a:avLst/>
          </a:prstGeom>
        </p:spPr>
        <p:txBody>
          <a:bodyPr wrap="none">
            <a:spAutoFit/>
          </a:bodyPr>
          <a:lstStyle/>
          <a:p>
            <a:pPr eaLnBrk="0" fontAlgn="base" hangingPunct="0">
              <a:spcBef>
                <a:spcPct val="0"/>
              </a:spcBef>
              <a:spcAft>
                <a:spcPct val="0"/>
              </a:spcAft>
              <a:defRPr/>
            </a:pPr>
            <a:r>
              <a:rPr lang="en-US" altLang="zh-CN" sz="2000" dirty="0">
                <a:solidFill>
                  <a:srgbClr val="FFFFCC"/>
                </a:solidFill>
                <a:latin typeface="Arial Narrow" pitchFamily="34" charset="0"/>
                <a:ea typeface="宋体" pitchFamily="2" charset="-122"/>
              </a:rPr>
              <a:t>.</a:t>
            </a:r>
            <a:endParaRPr lang="en-US" altLang="zh-CN" sz="2000" dirty="0">
              <a:solidFill>
                <a:srgbClr val="FFFFFF"/>
              </a:solidFill>
              <a:effectLst>
                <a:outerShdw blurRad="38100" dist="38100" dir="2700000" algn="tl">
                  <a:srgbClr val="000000"/>
                </a:outerShdw>
              </a:effectLst>
              <a:latin typeface="Arial Unicode MS" pitchFamily="34" charset="-122"/>
              <a:ea typeface="Arial Unicode MS" pitchFamily="34" charset="-122"/>
              <a:cs typeface="Arial Unicode MS" pitchFamily="34" charset="-122"/>
            </a:endParaRPr>
          </a:p>
        </p:txBody>
      </p:sp>
      <p:grpSp>
        <p:nvGrpSpPr>
          <p:cNvPr id="3" name="组合 2"/>
          <p:cNvGrpSpPr/>
          <p:nvPr/>
        </p:nvGrpSpPr>
        <p:grpSpPr>
          <a:xfrm>
            <a:off x="7919176" y="2435924"/>
            <a:ext cx="3482607" cy="4170839"/>
            <a:chOff x="7919176" y="2435924"/>
            <a:chExt cx="3482607" cy="4170839"/>
          </a:xfrm>
          <a:blipFill>
            <a:blip r:embed="rId3"/>
            <a:tile tx="0" ty="0" sx="100000" sy="100000" flip="none" algn="tl"/>
          </a:blipFill>
        </p:grpSpPr>
        <p:sp>
          <p:nvSpPr>
            <p:cNvPr id="10" name="Text Box 10"/>
            <p:cNvSpPr txBox="1">
              <a:spLocks noChangeArrowheads="1"/>
            </p:cNvSpPr>
            <p:nvPr/>
          </p:nvSpPr>
          <p:spPr bwMode="auto">
            <a:xfrm>
              <a:off x="7919176" y="2435924"/>
              <a:ext cx="3482607" cy="4170839"/>
            </a:xfrm>
            <a:prstGeom prst="rect">
              <a:avLst/>
            </a:prstGeom>
            <a:grp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23850" indent="-342900" fontAlgn="base">
                <a:spcBef>
                  <a:spcPct val="30000"/>
                </a:spcBef>
                <a:spcAft>
                  <a:spcPct val="0"/>
                </a:spcAft>
                <a:buClr>
                  <a:srgbClr val="EBF25A"/>
                </a:buClr>
                <a:buSzPct val="80000"/>
                <a:buFont typeface="Arial" charset="0"/>
                <a:buChar char="•"/>
                <a:defRPr/>
              </a:pPr>
              <a:endParaRPr lang="en-US" altLang="zh-CN" sz="700" kern="0" dirty="0">
                <a:solidFill>
                  <a:srgbClr val="800000"/>
                </a:solidFill>
                <a:latin typeface="Arial Unicode MS"/>
                <a:ea typeface="Arial Unicode MS"/>
                <a:cs typeface="Arial Unicode MS"/>
              </a:endParaRPr>
            </a:p>
            <a:p>
              <a:pPr fontAlgn="base">
                <a:spcBef>
                  <a:spcPct val="30000"/>
                </a:spcBef>
                <a:spcAft>
                  <a:spcPct val="0"/>
                </a:spcAft>
                <a:buClr>
                  <a:srgbClr val="EBF25A"/>
                </a:buClr>
                <a:buSzPct val="80000"/>
                <a:defRPr/>
              </a:pPr>
              <a:r>
                <a:rPr lang="en-US" altLang="zh-CN" sz="2200" kern="0" dirty="0">
                  <a:solidFill>
                    <a:schemeClr val="tx1">
                      <a:lumMod val="50000"/>
                      <a:lumOff val="50000"/>
                    </a:schemeClr>
                  </a:solidFill>
                  <a:latin typeface="Arial" panose="020B0604020202020204" pitchFamily="34" charset="0"/>
                  <a:ea typeface="Arial Unicode MS"/>
                  <a:cs typeface="Arial" panose="020B0604020202020204" pitchFamily="34" charset="0"/>
                </a:rPr>
                <a:t>Architecture is the </a:t>
              </a:r>
              <a:r>
                <a:rPr lang="en-US" altLang="zh-CN" sz="2200" b="1" u="sng" kern="0" dirty="0">
                  <a:solidFill>
                    <a:schemeClr val="tx1">
                      <a:lumMod val="50000"/>
                      <a:lumOff val="50000"/>
                    </a:schemeClr>
                  </a:solidFill>
                  <a:latin typeface="Arial" panose="020B0604020202020204" pitchFamily="34" charset="0"/>
                  <a:ea typeface="Arial Unicode MS"/>
                  <a:cs typeface="Arial" panose="020B0604020202020204" pitchFamily="34" charset="0"/>
                </a:rPr>
                <a:t>organizational structure</a:t>
              </a:r>
              <a:r>
                <a:rPr lang="en-US" altLang="zh-CN" sz="2200" i="1" u="sng" kern="0" dirty="0">
                  <a:solidFill>
                    <a:schemeClr val="tx1">
                      <a:lumMod val="50000"/>
                      <a:lumOff val="50000"/>
                    </a:schemeClr>
                  </a:solidFill>
                  <a:latin typeface="Arial" panose="020B0604020202020204" pitchFamily="34" charset="0"/>
                  <a:ea typeface="Arial Unicode MS"/>
                  <a:cs typeface="Arial" panose="020B0604020202020204" pitchFamily="34" charset="0"/>
                </a:rPr>
                <a:t> </a:t>
              </a:r>
              <a:r>
                <a:rPr lang="en-US" altLang="zh-CN" sz="2200" kern="0" dirty="0">
                  <a:solidFill>
                    <a:schemeClr val="tx1">
                      <a:lumMod val="50000"/>
                      <a:lumOff val="50000"/>
                    </a:schemeClr>
                  </a:solidFill>
                  <a:latin typeface="Arial" panose="020B0604020202020204" pitchFamily="34" charset="0"/>
                  <a:ea typeface="Arial Unicode MS"/>
                  <a:cs typeface="Arial" panose="020B0604020202020204" pitchFamily="34" charset="0"/>
                </a:rPr>
                <a:t>of a system. An architecture can be recursively decomposed into </a:t>
              </a:r>
              <a:r>
                <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rPr>
                <a:t>parts </a:t>
              </a:r>
              <a:r>
                <a:rPr lang="en-US" altLang="zh-CN" sz="2200" kern="0" dirty="0">
                  <a:solidFill>
                    <a:schemeClr val="tx1">
                      <a:lumMod val="50000"/>
                      <a:lumOff val="50000"/>
                    </a:schemeClr>
                  </a:solidFill>
                  <a:latin typeface="Arial" panose="020B0604020202020204" pitchFamily="34" charset="0"/>
                  <a:ea typeface="Arial Unicode MS"/>
                  <a:cs typeface="Arial" panose="020B0604020202020204" pitchFamily="34" charset="0"/>
                </a:rPr>
                <a:t>that interact through</a:t>
              </a:r>
              <a:r>
                <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rPr>
                <a:t> </a:t>
              </a:r>
            </a:p>
            <a:p>
              <a:pPr fontAlgn="base">
                <a:spcAft>
                  <a:spcPct val="0"/>
                </a:spcAft>
                <a:buClr>
                  <a:srgbClr val="EBF25A"/>
                </a:buClr>
                <a:buSzPct val="80000"/>
                <a:defRPr/>
              </a:pPr>
              <a:r>
                <a:rPr lang="en-US" altLang="zh-CN" sz="2200" b="1" i="1" u="sng" kern="0" dirty="0">
                  <a:solidFill>
                    <a:schemeClr val="tx1">
                      <a:lumMod val="50000"/>
                      <a:lumOff val="50000"/>
                    </a:schemeClr>
                  </a:solidFill>
                  <a:latin typeface="Arial" panose="020B0604020202020204" pitchFamily="34" charset="0"/>
                  <a:ea typeface="Arial Unicode MS"/>
                  <a:cs typeface="Arial" panose="020B0604020202020204" pitchFamily="34" charset="0"/>
                </a:rPr>
                <a:t>relationships</a:t>
              </a:r>
              <a:r>
                <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rPr>
                <a:t> </a:t>
              </a:r>
              <a:r>
                <a:rPr lang="en-US" altLang="zh-CN" sz="2200" kern="0" dirty="0">
                  <a:solidFill>
                    <a:schemeClr val="tx1">
                      <a:lumMod val="50000"/>
                      <a:lumOff val="50000"/>
                    </a:schemeClr>
                  </a:solidFill>
                  <a:latin typeface="Arial" panose="020B0604020202020204" pitchFamily="34" charset="0"/>
                  <a:ea typeface="Arial Unicode MS"/>
                  <a:cs typeface="Arial" panose="020B0604020202020204" pitchFamily="34" charset="0"/>
                </a:rPr>
                <a:t>that connect parts, and</a:t>
              </a:r>
              <a:r>
                <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rPr>
                <a:t> </a:t>
              </a:r>
            </a:p>
            <a:p>
              <a:pPr fontAlgn="base">
                <a:spcAft>
                  <a:spcPct val="0"/>
                </a:spcAft>
                <a:buClr>
                  <a:srgbClr val="EBF25A"/>
                </a:buClr>
                <a:buSzPct val="80000"/>
                <a:defRPr/>
              </a:pPr>
              <a:endPar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endParaRPr>
            </a:p>
            <a:p>
              <a:pPr fontAlgn="base">
                <a:spcAft>
                  <a:spcPct val="0"/>
                </a:spcAft>
                <a:buClr>
                  <a:srgbClr val="EBF25A"/>
                </a:buClr>
                <a:buSzPct val="80000"/>
                <a:defRPr/>
              </a:pPr>
              <a:r>
                <a:rPr lang="en-US" altLang="zh-CN" sz="2200" i="1" kern="0" dirty="0">
                  <a:solidFill>
                    <a:schemeClr val="tx1">
                      <a:lumMod val="50000"/>
                      <a:lumOff val="50000"/>
                    </a:schemeClr>
                  </a:solidFill>
                  <a:latin typeface="Arial" panose="020B0604020202020204" pitchFamily="34" charset="0"/>
                  <a:ea typeface="Arial Unicode MS"/>
                  <a:cs typeface="Arial" panose="020B0604020202020204" pitchFamily="34" charset="0"/>
                </a:rPr>
                <a:t>                           </a:t>
              </a:r>
              <a:r>
                <a:rPr lang="en-US" altLang="zh-CN" sz="1600" i="1" kern="0" dirty="0">
                  <a:solidFill>
                    <a:schemeClr val="tx1">
                      <a:lumMod val="50000"/>
                      <a:lumOff val="50000"/>
                    </a:schemeClr>
                  </a:solidFill>
                  <a:latin typeface="Arial" panose="020B0604020202020204" pitchFamily="34" charset="0"/>
                  <a:ea typeface="Arial Unicode MS"/>
                  <a:cs typeface="Arial" panose="020B0604020202020204" pitchFamily="34" charset="0"/>
                </a:rPr>
                <a:t>  -- </a:t>
              </a:r>
              <a:r>
                <a:rPr lang="en-US" altLang="zh-CN" sz="1400" b="1" i="1" kern="0" dirty="0">
                  <a:solidFill>
                    <a:schemeClr val="tx1">
                      <a:lumMod val="50000"/>
                      <a:lumOff val="50000"/>
                    </a:schemeClr>
                  </a:solidFill>
                  <a:latin typeface="Arial" panose="020B0604020202020204" pitchFamily="34" charset="0"/>
                  <a:ea typeface="Arial Unicode MS"/>
                  <a:cs typeface="Arial" panose="020B0604020202020204" pitchFamily="34" charset="0"/>
                </a:rPr>
                <a:t>UML 1.3</a:t>
              </a:r>
              <a:endParaRPr lang="en-US" altLang="zh-CN" sz="1600" b="1" i="1" kern="0" dirty="0">
                <a:solidFill>
                  <a:schemeClr val="tx1">
                    <a:lumMod val="50000"/>
                    <a:lumOff val="50000"/>
                  </a:schemeClr>
                </a:solidFill>
                <a:latin typeface="Arial" panose="020B0604020202020204" pitchFamily="34" charset="0"/>
                <a:ea typeface="Arial Unicode MS"/>
                <a:cs typeface="Arial" panose="020B0604020202020204" pitchFamily="34" charset="0"/>
              </a:endParaRPr>
            </a:p>
          </p:txBody>
        </p:sp>
        <p:sp>
          <p:nvSpPr>
            <p:cNvPr id="29" name="矩形 28"/>
            <p:cNvSpPr/>
            <p:nvPr/>
          </p:nvSpPr>
          <p:spPr>
            <a:xfrm>
              <a:off x="8985463" y="4682802"/>
              <a:ext cx="1677062" cy="430887"/>
            </a:xfrm>
            <a:prstGeom prst="rect">
              <a:avLst/>
            </a:prstGeom>
            <a:grpFill/>
          </p:spPr>
          <p:txBody>
            <a:bodyPr wrap="none">
              <a:spAutoFit/>
            </a:bodyPr>
            <a:lstStyle/>
            <a:p>
              <a:r>
                <a:rPr lang="en-US" altLang="zh-CN" sz="2200" b="1" i="1" u="sng" kern="0" dirty="0">
                  <a:solidFill>
                    <a:srgbClr val="800000"/>
                  </a:solidFill>
                  <a:latin typeface="Arial" panose="020B0604020202020204" pitchFamily="34" charset="0"/>
                  <a:ea typeface="Arial Unicode MS"/>
                  <a:cs typeface="Arial" panose="020B0604020202020204" pitchFamily="34" charset="0"/>
                </a:rPr>
                <a:t>interfaces</a:t>
              </a:r>
              <a:r>
                <a:rPr lang="en-US" altLang="zh-CN" sz="2200" b="1" kern="0" dirty="0">
                  <a:solidFill>
                    <a:srgbClr val="800000"/>
                  </a:solidFill>
                  <a:latin typeface="Arial" panose="020B0604020202020204" pitchFamily="34" charset="0"/>
                  <a:ea typeface="Arial Unicode MS"/>
                  <a:cs typeface="Arial" panose="020B0604020202020204" pitchFamily="34" charset="0"/>
                </a:rPr>
                <a:t>, </a:t>
              </a:r>
              <a:endParaRPr lang="zh-CN" altLang="en-US" dirty="0">
                <a:solidFill>
                  <a:prstClr val="black"/>
                </a:solidFill>
                <a:latin typeface="Arial" panose="020B0604020202020204" pitchFamily="34" charset="0"/>
                <a:cs typeface="Arial" panose="020B0604020202020204" pitchFamily="34" charset="0"/>
              </a:endParaRPr>
            </a:p>
          </p:txBody>
        </p:sp>
        <p:sp>
          <p:nvSpPr>
            <p:cNvPr id="30" name="矩形 29"/>
            <p:cNvSpPr/>
            <p:nvPr/>
          </p:nvSpPr>
          <p:spPr>
            <a:xfrm>
              <a:off x="7938068" y="5684261"/>
              <a:ext cx="2476960" cy="769441"/>
            </a:xfrm>
            <a:prstGeom prst="rect">
              <a:avLst/>
            </a:prstGeom>
            <a:grpFill/>
          </p:spPr>
          <p:txBody>
            <a:bodyPr wrap="none">
              <a:spAutoFit/>
            </a:bodyPr>
            <a:lstStyle/>
            <a:p>
              <a:r>
                <a:rPr lang="en-US" altLang="zh-CN" sz="2200" i="1" u="sng" kern="0" dirty="0">
                  <a:solidFill>
                    <a:srgbClr val="800000"/>
                  </a:solidFill>
                  <a:latin typeface="Arial" panose="020B0604020202020204" pitchFamily="34" charset="0"/>
                  <a:ea typeface="Arial Unicode MS"/>
                  <a:cs typeface="Arial" panose="020B0604020202020204" pitchFamily="34" charset="0"/>
                </a:rPr>
                <a:t>c</a:t>
              </a:r>
              <a:r>
                <a:rPr lang="en-US" altLang="zh-CN" sz="2200" b="1" i="1" u="sng" kern="0" dirty="0">
                  <a:solidFill>
                    <a:srgbClr val="800000"/>
                  </a:solidFill>
                  <a:latin typeface="Arial" panose="020B0604020202020204" pitchFamily="34" charset="0"/>
                  <a:ea typeface="Arial Unicode MS"/>
                  <a:cs typeface="Arial" panose="020B0604020202020204" pitchFamily="34" charset="0"/>
                </a:rPr>
                <a:t>onstraints</a:t>
              </a:r>
              <a:r>
                <a:rPr lang="en-US" altLang="zh-CN" sz="2200" u="sng" kern="0" dirty="0">
                  <a:solidFill>
                    <a:srgbClr val="800000"/>
                  </a:solidFill>
                  <a:latin typeface="Arial" panose="020B0604020202020204" pitchFamily="34" charset="0"/>
                  <a:ea typeface="Arial Unicode MS"/>
                  <a:cs typeface="Arial" panose="020B0604020202020204" pitchFamily="34" charset="0"/>
                </a:rPr>
                <a:t> </a:t>
              </a:r>
              <a:r>
                <a:rPr lang="en-US" altLang="zh-CN" sz="2200" kern="0" dirty="0">
                  <a:solidFill>
                    <a:srgbClr val="800000"/>
                  </a:solidFill>
                  <a:latin typeface="Arial" panose="020B0604020202020204" pitchFamily="34" charset="0"/>
                  <a:ea typeface="Arial Unicode MS"/>
                  <a:cs typeface="Arial" panose="020B0604020202020204" pitchFamily="34" charset="0"/>
                </a:rPr>
                <a:t>for</a:t>
              </a:r>
            </a:p>
            <a:p>
              <a:r>
                <a:rPr lang="en-US" altLang="zh-CN" sz="2200" kern="0" dirty="0">
                  <a:solidFill>
                    <a:srgbClr val="800000"/>
                  </a:solidFill>
                  <a:latin typeface="Arial" panose="020B0604020202020204" pitchFamily="34" charset="0"/>
                  <a:ea typeface="Arial Unicode MS"/>
                  <a:cs typeface="Arial" panose="020B0604020202020204" pitchFamily="34" charset="0"/>
                </a:rPr>
                <a:t>assembling parts. </a:t>
              </a:r>
              <a:endParaRPr lang="zh-CN" altLang="en-US" dirty="0">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542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C86CD3-F8D1-FDAB-AC0A-E05DEA227214}"/>
              </a:ext>
            </a:extLst>
          </p:cNvPr>
          <p:cNvSpPr>
            <a:spLocks noGrp="1"/>
          </p:cNvSpPr>
          <p:nvPr>
            <p:ph type="title"/>
          </p:nvPr>
        </p:nvSpPr>
        <p:spPr/>
        <p:txBody>
          <a:bodyPr/>
          <a:lstStyle/>
          <a:p>
            <a:r>
              <a:rPr lang="en-US" altLang="zh-CN" b="1" dirty="0">
                <a:solidFill>
                  <a:srgbClr val="0070C0"/>
                </a:solidFill>
                <a:effectLst>
                  <a:outerShdw blurRad="38100" dist="38100" dir="2700000" algn="tl">
                    <a:srgbClr val="000000">
                      <a:alpha val="43137"/>
                    </a:srgbClr>
                  </a:outerShdw>
                </a:effectLst>
              </a:rPr>
              <a:t>Reference</a:t>
            </a:r>
            <a:endParaRPr lang="LID4096" b="1" dirty="0">
              <a:solidFill>
                <a:srgbClr val="0070C0"/>
              </a:solidFill>
              <a:effectLst>
                <a:outerShdw blurRad="38100" dist="38100" dir="2700000" algn="tl">
                  <a:srgbClr val="000000">
                    <a:alpha val="43137"/>
                  </a:srgbClr>
                </a:outerShdw>
              </a:effectLst>
            </a:endParaRPr>
          </a:p>
        </p:txBody>
      </p:sp>
      <p:sp>
        <p:nvSpPr>
          <p:cNvPr id="4" name="Content Placeholder 3">
            <a:extLst>
              <a:ext uri="{FF2B5EF4-FFF2-40B4-BE49-F238E27FC236}">
                <a16:creationId xmlns:a16="http://schemas.microsoft.com/office/drawing/2014/main" id="{90D64B75-D5F5-645E-04DA-CA327ECB90A1}"/>
              </a:ext>
            </a:extLst>
          </p:cNvPr>
          <p:cNvSpPr>
            <a:spLocks noGrp="1"/>
          </p:cNvSpPr>
          <p:nvPr>
            <p:ph idx="1"/>
          </p:nvPr>
        </p:nvSpPr>
        <p:spPr/>
        <p:txBody>
          <a:bodyPr>
            <a:normAutofit/>
          </a:bodyPr>
          <a:lstStyle/>
          <a:p>
            <a:pPr marL="457200" indent="-457200">
              <a:buFont typeface="+mj-lt"/>
              <a:buAutoNum type="arabicPeriod"/>
            </a:pPr>
            <a:r>
              <a:rPr lang="en-US" sz="2400" dirty="0">
                <a:latin typeface="Arial" panose="020B0604020202020204" pitchFamily="34" charset="0"/>
                <a:cs typeface="Arial" panose="020B0604020202020204" pitchFamily="34" charset="0"/>
              </a:rPr>
              <a:t>H. Li, </a:t>
            </a:r>
            <a:r>
              <a:rPr lang="en-US" sz="2400" i="1" dirty="0">
                <a:solidFill>
                  <a:srgbClr val="0070C0"/>
                </a:solidFill>
                <a:latin typeface="Arial" panose="020B0604020202020204" pitchFamily="34" charset="0"/>
                <a:cs typeface="Arial" panose="020B0604020202020204" pitchFamily="34" charset="0"/>
              </a:rPr>
              <a:t>“Relation-Oriented Architecture and Re-Architecting”, </a:t>
            </a:r>
            <a:r>
              <a:rPr lang="en-US" sz="2400" dirty="0">
                <a:latin typeface="Arial" panose="020B0604020202020204" pitchFamily="34" charset="0"/>
                <a:cs typeface="Arial" panose="020B0604020202020204" pitchFamily="34" charset="0"/>
              </a:rPr>
              <a:t>Key-note Speech (Video), International Conference on Information Technology and Software Engineering (ITSE2012), Beijing, China, (Dec. 2012).</a:t>
            </a:r>
          </a:p>
          <a:p>
            <a:pPr marL="457200" indent="-457200">
              <a:buFont typeface="+mj-lt"/>
              <a:buAutoNum type="arabicPeriod"/>
            </a:pPr>
            <a:r>
              <a:rPr lang="LID4096" sz="2400" dirty="0">
                <a:latin typeface="Arial" panose="020B0604020202020204" pitchFamily="34" charset="0"/>
                <a:cs typeface="Arial" panose="020B0604020202020204" pitchFamily="34" charset="0"/>
              </a:rPr>
              <a:t>H. Li, </a:t>
            </a:r>
            <a:r>
              <a:rPr lang="en-US" sz="2400" dirty="0">
                <a:latin typeface="Arial" panose="020B0604020202020204" pitchFamily="34" charset="0"/>
                <a:cs typeface="Arial" panose="020B0604020202020204" pitchFamily="34" charset="0"/>
              </a:rPr>
              <a:t>“Software Development of Datafication Intelligence Architecturalization and Intensification (Lecture Notes)”  Seminar on Intelligent Software Development at Northwestern Polytechnical University(NPU), Xi’an, China, 2020</a:t>
            </a:r>
          </a:p>
          <a:p>
            <a:endParaRPr lang="LID4096"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5E2CA73-E510-1EAF-643A-3CA1922F803C}"/>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00360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a:spLocks/>
          </p:cNvSpPr>
          <p:nvPr/>
        </p:nvSpPr>
        <p:spPr>
          <a:xfrm>
            <a:off x="1776642" y="706608"/>
            <a:ext cx="9609113" cy="622725"/>
          </a:xfrm>
          <a:prstGeom prst="rect">
            <a:avLst/>
          </a:prstGeom>
        </p:spPr>
        <p:txBody>
          <a:bodyPr>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Arial" panose="020B0604020202020204" pitchFamily="34" charset="0"/>
                <a:cs typeface="Arial" panose="020B0604020202020204" pitchFamily="34" charset="0"/>
              </a:rPr>
              <a:t>Properties of ROA</a:t>
            </a:r>
            <a:endParaRPr lang="en-US" sz="2400" b="1" dirty="0">
              <a:solidFill>
                <a:srgbClr val="0070C0"/>
              </a:solidFill>
              <a:latin typeface="Arial" panose="020B0604020202020204" pitchFamily="34" charset="0"/>
              <a:cs typeface="Arial" panose="020B0604020202020204" pitchFamily="34" charset="0"/>
            </a:endParaRPr>
          </a:p>
        </p:txBody>
      </p:sp>
      <p:sp>
        <p:nvSpPr>
          <p:cNvPr id="27" name="Rectangle 13"/>
          <p:cNvSpPr txBox="1">
            <a:spLocks noChangeArrowheads="1"/>
          </p:cNvSpPr>
          <p:nvPr/>
        </p:nvSpPr>
        <p:spPr bwMode="auto">
          <a:xfrm>
            <a:off x="6335401" y="1934354"/>
            <a:ext cx="5382115" cy="3337831"/>
          </a:xfrm>
          <a:prstGeom prst="rect">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SzPct val="80000"/>
              <a:buFont typeface="Wingdings" panose="05000000000000000000" pitchFamily="2" charset="2"/>
              <a:buChar char="l"/>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folHlink"/>
              </a:buClr>
              <a:buSzPct val="80000"/>
              <a:buFont typeface="Wingdings" panose="05000000000000000000" pitchFamily="2" charset="2"/>
              <a:buChar char="l"/>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1" fontAlgn="base" hangingPunct="1">
              <a:spcBef>
                <a:spcPct val="20000"/>
              </a:spcBef>
              <a:spcAft>
                <a:spcPct val="0"/>
              </a:spcAft>
              <a:buClr>
                <a:schemeClr val="tx2"/>
              </a:buClr>
              <a:buSzPct val="80000"/>
              <a:buFont typeface="Wingdings" panose="05000000000000000000" pitchFamily="2" charset="2"/>
              <a:buChar char="l"/>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1" fontAlgn="base" hangingPunct="1">
              <a:spcBef>
                <a:spcPct val="20000"/>
              </a:spcBef>
              <a:spcAft>
                <a:spcPct val="0"/>
              </a:spcAft>
              <a:buClr>
                <a:schemeClr val="hlink"/>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1" fontAlgn="base" hangingPunct="1">
              <a:spcBef>
                <a:spcPct val="20000"/>
              </a:spcBef>
              <a:spcAft>
                <a:spcPct val="0"/>
              </a:spcAft>
              <a:buClr>
                <a:schemeClr val="tx1"/>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ct val="30000"/>
              </a:spcBef>
              <a:buClr>
                <a:srgbClr val="FF0000"/>
              </a:buClr>
              <a:buFont typeface="Wingdings" panose="05000000000000000000" pitchFamily="2" charset="2"/>
              <a:buChar char="q"/>
              <a:defRPr/>
            </a:pPr>
            <a:endParaRPr kumimoji="0" lang="en-US" altLang="zh-CN" sz="1000" b="1" i="0" u="none" strike="noStrike" kern="1200" cap="none" spc="0" normalizeH="0" baseline="0" noProof="0" dirty="0">
              <a:ln>
                <a:noFill/>
              </a:ln>
              <a:solidFill>
                <a:srgbClr val="C00000"/>
              </a:solidFill>
              <a:effectLst/>
              <a:uLnTx/>
              <a:uFillTx/>
              <a:latin typeface="Arial" panose="020B0604020202020204" pitchFamily="34" charset="0"/>
              <a:ea typeface="Arial Unicode MS"/>
              <a:cs typeface="Arial" panose="020B0604020202020204" pitchFamily="34" charset="0"/>
            </a:endParaRPr>
          </a:p>
          <a:p>
            <a:pPr>
              <a:lnSpc>
                <a:spcPct val="80000"/>
              </a:lnSpc>
              <a:spcBef>
                <a:spcPct val="30000"/>
              </a:spcBef>
              <a:buClr>
                <a:srgbClr val="FF0000"/>
              </a:buClr>
              <a:buFont typeface="Wingdings" panose="05000000000000000000" pitchFamily="2" charset="2"/>
              <a:buChar char="q"/>
              <a:defRPr/>
            </a:pPr>
            <a:endParaRPr kumimoji="0" lang="en-US" altLang="zh-CN" sz="1100" b="1" i="0" u="none" strike="noStrike" kern="1200" cap="none" spc="0" normalizeH="0" baseline="0" noProof="0" dirty="0">
              <a:ln>
                <a:noFill/>
              </a:ln>
              <a:effectLst/>
              <a:uLnTx/>
              <a:uFillTx/>
              <a:latin typeface="Arial" panose="020B0604020202020204" pitchFamily="34" charset="0"/>
              <a:ea typeface="YouYuan" panose="02010509060101010101" pitchFamily="49" charset="-122"/>
              <a:cs typeface="Arial" panose="020B0604020202020204" pitchFamily="34" charset="0"/>
            </a:endParaRPr>
          </a:p>
          <a:p>
            <a:pPr>
              <a:lnSpc>
                <a:spcPct val="80000"/>
              </a:lnSpc>
              <a:spcBef>
                <a:spcPct val="30000"/>
              </a:spcBef>
              <a:buClr>
                <a:srgbClr val="FF0000"/>
              </a:buClr>
              <a:buFont typeface="Wingdings" panose="05000000000000000000" pitchFamily="2" charset="2"/>
              <a:buChar char="q"/>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A system view from another corner</a:t>
            </a:r>
          </a:p>
          <a:p>
            <a:pPr defTabSz="914400">
              <a:lnSpc>
                <a:spcPct val="80000"/>
              </a:lnSpc>
              <a:spcBef>
                <a:spcPct val="30000"/>
              </a:spcBef>
              <a:buClr>
                <a:srgbClr val="FF0000"/>
              </a:buClr>
              <a:buFont typeface="Wingdings" panose="05000000000000000000" pitchFamily="2" charset="2"/>
              <a:buChar char="q"/>
              <a:defRPr/>
            </a:pPr>
            <a:r>
              <a:rPr lang="en-US" altLang="zh-CN" sz="2800" dirty="0">
                <a:effectLst/>
                <a:latin typeface="Arial Narrow" panose="020B0606020202030204" pitchFamily="34" charset="0"/>
                <a:ea typeface="YouYuan" panose="02010509060101010101" pitchFamily="49" charset="-122"/>
                <a:cs typeface="Arial" panose="020B0604020202020204" pitchFamily="34" charset="0"/>
              </a:rPr>
              <a:t>Higher level abstraction</a:t>
            </a:r>
            <a:endPar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endParaRPr>
          </a:p>
          <a:p>
            <a:pPr>
              <a:lnSpc>
                <a:spcPct val="80000"/>
              </a:lnSpc>
              <a:spcBef>
                <a:spcPts val="1200"/>
              </a:spcBef>
              <a:buClr>
                <a:srgbClr val="FF0000"/>
              </a:buClr>
              <a:buFont typeface="Wingdings" panose="05000000000000000000" pitchFamily="2" charset="2"/>
              <a:buChar char="q"/>
              <a:defRPr/>
            </a:pPr>
            <a:r>
              <a:rPr lang="en-US" altLang="zh-CN" sz="2800" dirty="0">
                <a:effectLst/>
                <a:latin typeface="Arial Narrow" panose="020B0606020202030204" pitchFamily="34" charset="0"/>
                <a:ea typeface="YouYuan" panose="02010509060101010101" pitchFamily="49" charset="-122"/>
                <a:cs typeface="Arial" panose="020B0604020202020204" pitchFamily="34" charset="0"/>
              </a:rPr>
              <a:t>Commonalities of the existing three.</a:t>
            </a:r>
          </a:p>
          <a:p>
            <a:pPr>
              <a:lnSpc>
                <a:spcPct val="80000"/>
              </a:lnSpc>
              <a:spcBef>
                <a:spcPts val="1200"/>
              </a:spcBef>
              <a:buClr>
                <a:srgbClr val="FF0000"/>
              </a:buClr>
              <a:buFont typeface="Wingdings" panose="05000000000000000000" pitchFamily="2" charset="2"/>
              <a:buChar char="q"/>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A computable artifact.</a:t>
            </a:r>
          </a:p>
          <a:p>
            <a:pPr marR="0" lvl="0" algn="l" defTabSz="914400" rtl="0" eaLnBrk="1" fontAlgn="base" latinLnBrk="0" hangingPunct="1">
              <a:lnSpc>
                <a:spcPct val="80000"/>
              </a:lnSpc>
              <a:spcBef>
                <a:spcPts val="1200"/>
              </a:spcBef>
              <a:spcAft>
                <a:spcPct val="0"/>
              </a:spcAft>
              <a:buClr>
                <a:srgbClr val="FF0000"/>
              </a:buClr>
              <a:buSzPct val="80000"/>
              <a:buFont typeface="Wingdings" panose="05000000000000000000" pitchFamily="2" charset="2"/>
              <a:buChar char="q"/>
              <a:tabLst/>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Enabling transformation between different architectural styles</a:t>
            </a:r>
          </a:p>
          <a:p>
            <a:pPr marR="0" lvl="0" algn="l" defTabSz="914400" rtl="0" eaLnBrk="1" fontAlgn="base" latinLnBrk="0" hangingPunct="1">
              <a:lnSpc>
                <a:spcPct val="80000"/>
              </a:lnSpc>
              <a:spcBef>
                <a:spcPct val="20000"/>
              </a:spcBef>
              <a:spcAft>
                <a:spcPct val="0"/>
              </a:spcAft>
              <a:buClr>
                <a:srgbClr val="FF0000"/>
              </a:buClr>
              <a:buSzPct val="80000"/>
              <a:buFont typeface="Wingdings" panose="05000000000000000000" pitchFamily="2" charset="2"/>
              <a:buChar char="q"/>
              <a:tabLst/>
              <a:defRPr/>
            </a:pPr>
            <a:endParaRPr kumimoji="0" lang="en-US" altLang="zh-CN" sz="1400" i="0" u="none" strike="noStrike" kern="1200" cap="none" spc="0" normalizeH="0" baseline="0" noProof="0" dirty="0">
              <a:ln>
                <a:noFill/>
              </a:ln>
              <a:effectLst>
                <a:outerShdw blurRad="38100" dist="38100" dir="2700000" algn="tl">
                  <a:srgbClr val="000000">
                    <a:alpha val="43137"/>
                  </a:srgbClr>
                </a:outerShdw>
              </a:effectLst>
              <a:uLnTx/>
              <a:uFillTx/>
              <a:ea typeface="宋体"/>
            </a:endParaRPr>
          </a:p>
          <a:p>
            <a:pPr marL="342900" marR="0" lvl="0" indent="-342900" algn="l" defTabSz="914400" rtl="0" eaLnBrk="1" fontAlgn="base" latinLnBrk="0" hangingPunct="1">
              <a:lnSpc>
                <a:spcPct val="80000"/>
              </a:lnSpc>
              <a:spcBef>
                <a:spcPct val="20000"/>
              </a:spcBef>
              <a:spcAft>
                <a:spcPct val="0"/>
              </a:spcAft>
              <a:buClr>
                <a:srgbClr val="EBF25A"/>
              </a:buClr>
              <a:buSzPct val="80000"/>
              <a:buFont typeface="Wingdings" panose="05000000000000000000" pitchFamily="2" charset="2"/>
              <a:buChar char="l"/>
              <a:tabLst/>
              <a:defRPr/>
            </a:pPr>
            <a:endParaRPr kumimoji="0" lang="en-US" altLang="zh-CN" sz="1200" i="0" u="none" strike="noStrike" kern="1200" cap="none" spc="0" normalizeH="0" baseline="0" noProof="0" dirty="0">
              <a:ln>
                <a:noFill/>
              </a:ln>
              <a:effectLst>
                <a:outerShdw blurRad="38100" dist="38100" dir="2700000" algn="tl">
                  <a:srgbClr val="000000">
                    <a:alpha val="43137"/>
                  </a:srgbClr>
                </a:outerShdw>
              </a:effectLst>
              <a:uLnTx/>
              <a:uFillTx/>
              <a:ea typeface="宋体"/>
            </a:endParaRPr>
          </a:p>
        </p:txBody>
      </p:sp>
      <p:grpSp>
        <p:nvGrpSpPr>
          <p:cNvPr id="28" name="Group 27"/>
          <p:cNvGrpSpPr>
            <a:grpSpLocks/>
          </p:cNvGrpSpPr>
          <p:nvPr/>
        </p:nvGrpSpPr>
        <p:grpSpPr bwMode="auto">
          <a:xfrm rot="10800000" flipV="1">
            <a:off x="1560859" y="2587216"/>
            <a:ext cx="4448276" cy="2766149"/>
            <a:chOff x="1111" y="2138"/>
            <a:chExt cx="1179" cy="1840"/>
          </a:xfrm>
        </p:grpSpPr>
        <p:sp>
          <p:nvSpPr>
            <p:cNvPr id="37" name="Rectangle 9"/>
            <p:cNvSpPr>
              <a:spLocks noChangeArrowheads="1"/>
            </p:cNvSpPr>
            <p:nvPr/>
          </p:nvSpPr>
          <p:spPr bwMode="auto">
            <a:xfrm rot="-5400000">
              <a:off x="838" y="2460"/>
              <a:ext cx="1724" cy="1179"/>
            </a:xfrm>
            <a:prstGeom prst="rect">
              <a:avLst/>
            </a:prstGeom>
            <a:gradFill rotWithShape="1">
              <a:gsLst>
                <a:gs pos="0">
                  <a:srgbClr val="A8BC9C"/>
                </a:gs>
                <a:gs pos="50000">
                  <a:srgbClr val="CFD9CA"/>
                </a:gs>
                <a:gs pos="100000">
                  <a:srgbClr val="A8BC9C"/>
                </a:gs>
              </a:gsLst>
              <a:lin ang="0" scaled="1"/>
            </a:gradFill>
            <a:ln w="12700" algn="ctr">
              <a:solidFill>
                <a:srgbClr val="FF3300"/>
              </a:solidFill>
              <a:miter lim="800000"/>
              <a:headEnd/>
              <a:tailEnd/>
            </a:ln>
            <a:effectLst>
              <a:outerShdw dist="78601" dir="2700000" rotWithShape="0">
                <a:srgbClr val="000000">
                  <a:alpha val="35500"/>
                </a:srgbClr>
              </a:outerShdw>
            </a:effectLst>
          </p:spPr>
          <p:txBody>
            <a:bodyPr rot="10800000" vert="eaVert"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a:cs typeface="Arial" panose="020B0604020202020204" pitchFamily="34" charset="0"/>
              </a:endParaRPr>
            </a:p>
          </p:txBody>
        </p:sp>
        <p:grpSp>
          <p:nvGrpSpPr>
            <p:cNvPr id="38" name="Rectangle 6"/>
            <p:cNvGrpSpPr>
              <a:grpSpLocks/>
            </p:cNvGrpSpPr>
            <p:nvPr/>
          </p:nvGrpSpPr>
          <p:grpSpPr bwMode="auto">
            <a:xfrm rot="-5400000">
              <a:off x="434" y="2883"/>
              <a:ext cx="1840" cy="349"/>
              <a:chOff x="591" y="968"/>
              <a:chExt cx="1840" cy="349"/>
            </a:xfrm>
          </p:grpSpPr>
          <p:pic>
            <p:nvPicPr>
              <p:cNvPr id="45" name="Rectangle 6"/>
              <p:cNvPicPr>
                <a:picLocks noChangeArrowheads="1"/>
              </p:cNvPicPr>
              <p:nvPr/>
            </p:nvPicPr>
            <p:blipFill>
              <a:blip r:embed="rId3"/>
              <a:srcRect/>
              <a:stretch>
                <a:fillRect/>
              </a:stretch>
            </p:blipFill>
            <p:spPr bwMode="auto">
              <a:xfrm>
                <a:off x="591" y="968"/>
                <a:ext cx="1840" cy="349"/>
              </a:xfrm>
              <a:prstGeom prst="rect">
                <a:avLst/>
              </a:prstGeom>
              <a:noFill/>
              <a:ln w="9525">
                <a:noFill/>
                <a:miter lim="800000"/>
                <a:headEnd/>
                <a:tailEnd/>
              </a:ln>
            </p:spPr>
          </p:pic>
          <p:sp>
            <p:nvSpPr>
              <p:cNvPr id="46" name="Text Box 10"/>
              <p:cNvSpPr txBox="1">
                <a:spLocks noChangeArrowheads="1"/>
              </p:cNvSpPr>
              <p:nvPr/>
            </p:nvSpPr>
            <p:spPr bwMode="auto">
              <a:xfrm>
                <a:off x="708" y="990"/>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Function-Oriented (FOA)</a:t>
                </a:r>
              </a:p>
            </p:txBody>
          </p:sp>
        </p:grpSp>
        <p:grpSp>
          <p:nvGrpSpPr>
            <p:cNvPr id="39" name="Rectangle 7"/>
            <p:cNvGrpSpPr>
              <a:grpSpLocks/>
            </p:cNvGrpSpPr>
            <p:nvPr/>
          </p:nvGrpSpPr>
          <p:grpSpPr bwMode="auto">
            <a:xfrm rot="-5400000">
              <a:off x="850" y="2885"/>
              <a:ext cx="1732" cy="346"/>
              <a:chOff x="645" y="1332"/>
              <a:chExt cx="1732" cy="346"/>
            </a:xfrm>
          </p:grpSpPr>
          <p:pic>
            <p:nvPicPr>
              <p:cNvPr id="43" name="Rectangle 7"/>
              <p:cNvPicPr>
                <a:picLocks noChangeArrowheads="1"/>
              </p:cNvPicPr>
              <p:nvPr/>
            </p:nvPicPr>
            <p:blipFill>
              <a:blip r:embed="rId4"/>
              <a:srcRect/>
              <a:stretch>
                <a:fillRect/>
              </a:stretch>
            </p:blipFill>
            <p:spPr bwMode="auto">
              <a:xfrm>
                <a:off x="645" y="1332"/>
                <a:ext cx="1732" cy="346"/>
              </a:xfrm>
              <a:prstGeom prst="rect">
                <a:avLst/>
              </a:prstGeom>
              <a:noFill/>
              <a:ln w="9525">
                <a:noFill/>
                <a:miter lim="800000"/>
                <a:headEnd/>
                <a:tailEnd/>
              </a:ln>
            </p:spPr>
          </p:pic>
          <p:sp>
            <p:nvSpPr>
              <p:cNvPr id="44" name="Text Box 13"/>
              <p:cNvSpPr txBox="1">
                <a:spLocks noChangeArrowheads="1"/>
              </p:cNvSpPr>
              <p:nvPr/>
            </p:nvSpPr>
            <p:spPr bwMode="auto">
              <a:xfrm>
                <a:off x="708" y="1354"/>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Object-Oriented (OOA)</a:t>
                </a:r>
              </a:p>
            </p:txBody>
          </p:sp>
        </p:grpSp>
        <p:grpSp>
          <p:nvGrpSpPr>
            <p:cNvPr id="40" name="Rectangle 8"/>
            <p:cNvGrpSpPr>
              <a:grpSpLocks/>
            </p:cNvGrpSpPr>
            <p:nvPr/>
          </p:nvGrpSpPr>
          <p:grpSpPr bwMode="auto">
            <a:xfrm rot="-5400000">
              <a:off x="1203" y="2893"/>
              <a:ext cx="1778" cy="350"/>
              <a:chOff x="622" y="1693"/>
              <a:chExt cx="1778" cy="350"/>
            </a:xfrm>
          </p:grpSpPr>
          <p:pic>
            <p:nvPicPr>
              <p:cNvPr id="41" name="Rectangle 8"/>
              <p:cNvPicPr>
                <a:picLocks noChangeArrowheads="1"/>
              </p:cNvPicPr>
              <p:nvPr/>
            </p:nvPicPr>
            <p:blipFill>
              <a:blip r:embed="rId5"/>
              <a:srcRect/>
              <a:stretch>
                <a:fillRect/>
              </a:stretch>
            </p:blipFill>
            <p:spPr bwMode="auto">
              <a:xfrm>
                <a:off x="622" y="1693"/>
                <a:ext cx="1778" cy="350"/>
              </a:xfrm>
              <a:prstGeom prst="rect">
                <a:avLst/>
              </a:prstGeom>
              <a:noFill/>
              <a:ln w="9525">
                <a:noFill/>
                <a:miter lim="800000"/>
                <a:headEnd/>
                <a:tailEnd/>
              </a:ln>
            </p:spPr>
          </p:pic>
          <p:sp>
            <p:nvSpPr>
              <p:cNvPr id="42" name="Text Box 16"/>
              <p:cNvSpPr txBox="1">
                <a:spLocks noChangeArrowheads="1"/>
              </p:cNvSpPr>
              <p:nvPr/>
            </p:nvSpPr>
            <p:spPr bwMode="auto">
              <a:xfrm>
                <a:off x="708" y="1716"/>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Service-Oriented (SOA)</a:t>
                </a:r>
              </a:p>
            </p:txBody>
          </p:sp>
        </p:grpSp>
      </p:grpSp>
      <p:grpSp>
        <p:nvGrpSpPr>
          <p:cNvPr id="29" name="Group 26"/>
          <p:cNvGrpSpPr>
            <a:grpSpLocks/>
          </p:cNvGrpSpPr>
          <p:nvPr/>
        </p:nvGrpSpPr>
        <p:grpSpPr bwMode="auto">
          <a:xfrm rot="5400000">
            <a:off x="3394593" y="-194831"/>
            <a:ext cx="780808" cy="4448276"/>
            <a:chOff x="1426" y="-562"/>
            <a:chExt cx="495" cy="1845"/>
          </a:xfrm>
        </p:grpSpPr>
        <p:sp>
          <p:nvSpPr>
            <p:cNvPr id="33" name="Rectangle 9"/>
            <p:cNvSpPr>
              <a:spLocks noChangeArrowheads="1"/>
            </p:cNvSpPr>
            <p:nvPr/>
          </p:nvSpPr>
          <p:spPr bwMode="auto">
            <a:xfrm rot="-5400000">
              <a:off x="751" y="113"/>
              <a:ext cx="1845" cy="495"/>
            </a:xfrm>
            <a:prstGeom prst="rect">
              <a:avLst/>
            </a:prstGeom>
            <a:gradFill rotWithShape="1">
              <a:gsLst>
                <a:gs pos="0">
                  <a:srgbClr val="A8BC9C"/>
                </a:gs>
                <a:gs pos="50000">
                  <a:srgbClr val="CFD9CA"/>
                </a:gs>
                <a:gs pos="100000">
                  <a:srgbClr val="A8BC9C"/>
                </a:gs>
              </a:gsLst>
              <a:lin ang="0" scaled="1"/>
            </a:gradFill>
            <a:ln w="12700" algn="ctr">
              <a:solidFill>
                <a:srgbClr val="FF3300"/>
              </a:solidFill>
              <a:miter lim="800000"/>
              <a:headEnd/>
              <a:tailEnd/>
            </a:ln>
            <a:effectLst>
              <a:outerShdw dist="78601" dir="2700000" rotWithShape="0">
                <a:srgbClr val="000000">
                  <a:alpha val="35500"/>
                </a:srgbClr>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a:cs typeface="Arial" panose="020B0604020202020204" pitchFamily="34" charset="0"/>
              </a:endParaRPr>
            </a:p>
          </p:txBody>
        </p:sp>
        <p:grpSp>
          <p:nvGrpSpPr>
            <p:cNvPr id="34" name="Rectangle 10"/>
            <p:cNvGrpSpPr>
              <a:grpSpLocks/>
            </p:cNvGrpSpPr>
            <p:nvPr/>
          </p:nvGrpSpPr>
          <p:grpSpPr bwMode="auto">
            <a:xfrm rot="-5400000">
              <a:off x="781" y="158"/>
              <a:ext cx="1827" cy="396"/>
              <a:chOff x="3299" y="1286"/>
              <a:chExt cx="1827" cy="396"/>
            </a:xfrm>
          </p:grpSpPr>
          <p:pic>
            <p:nvPicPr>
              <p:cNvPr id="35" name="Rectangle 10"/>
              <p:cNvPicPr>
                <a:picLocks noChangeArrowheads="1"/>
              </p:cNvPicPr>
              <p:nvPr/>
            </p:nvPicPr>
            <p:blipFill>
              <a:blip r:embed="rId6"/>
              <a:srcRect/>
              <a:stretch>
                <a:fillRect/>
              </a:stretch>
            </p:blipFill>
            <p:spPr bwMode="auto">
              <a:xfrm>
                <a:off x="3299" y="1286"/>
                <a:ext cx="1827" cy="396"/>
              </a:xfrm>
              <a:prstGeom prst="rect">
                <a:avLst/>
              </a:prstGeom>
              <a:noFill/>
              <a:ln w="9525">
                <a:noFill/>
                <a:miter lim="800000"/>
                <a:headEnd/>
                <a:tailEnd/>
              </a:ln>
            </p:spPr>
          </p:pic>
          <p:sp>
            <p:nvSpPr>
              <p:cNvPr id="36" name="Text Box 19"/>
              <p:cNvSpPr txBox="1">
                <a:spLocks noChangeArrowheads="1"/>
              </p:cNvSpPr>
              <p:nvPr/>
            </p:nvSpPr>
            <p:spPr bwMode="auto">
              <a:xfrm>
                <a:off x="3375" y="1308"/>
                <a:ext cx="1678" cy="319"/>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Relation-Oriented (ROA)</a:t>
                </a:r>
              </a:p>
            </p:txBody>
          </p:sp>
        </p:grpSp>
      </p:grpSp>
      <p:cxnSp>
        <p:nvCxnSpPr>
          <p:cNvPr id="30" name="AutoShape 28"/>
          <p:cNvCxnSpPr>
            <a:cxnSpLocks noChangeShapeType="1"/>
            <a:stCxn id="36" idx="2"/>
            <a:endCxn id="42" idx="3"/>
          </p:cNvCxnSpPr>
          <p:nvPr/>
        </p:nvCxnSpPr>
        <p:spPr bwMode="auto">
          <a:xfrm flipH="1">
            <a:off x="2368265" y="2287999"/>
            <a:ext cx="1431200" cy="482625"/>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cxnSp>
        <p:nvCxnSpPr>
          <p:cNvPr id="31" name="AutoShape 29"/>
          <p:cNvCxnSpPr>
            <a:cxnSpLocks noChangeShapeType="1"/>
            <a:stCxn id="36" idx="2"/>
            <a:endCxn id="44" idx="3"/>
          </p:cNvCxnSpPr>
          <p:nvPr/>
        </p:nvCxnSpPr>
        <p:spPr bwMode="auto">
          <a:xfrm flipH="1">
            <a:off x="3783111" y="2287999"/>
            <a:ext cx="16354" cy="467592"/>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cxnSp>
        <p:nvCxnSpPr>
          <p:cNvPr id="32" name="AutoShape 31"/>
          <p:cNvCxnSpPr>
            <a:cxnSpLocks noChangeShapeType="1"/>
            <a:stCxn id="36" idx="2"/>
            <a:endCxn id="46" idx="3"/>
          </p:cNvCxnSpPr>
          <p:nvPr/>
        </p:nvCxnSpPr>
        <p:spPr bwMode="auto">
          <a:xfrm>
            <a:off x="3799465" y="2287999"/>
            <a:ext cx="1355103" cy="466840"/>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sp>
        <p:nvSpPr>
          <p:cNvPr id="48" name="矩形 47"/>
          <p:cNvSpPr/>
          <p:nvPr/>
        </p:nvSpPr>
        <p:spPr>
          <a:xfrm>
            <a:off x="1587567" y="5723618"/>
            <a:ext cx="9798188" cy="750975"/>
          </a:xfrm>
          <a:prstGeom prst="rect">
            <a:avLst/>
          </a:prstGeom>
          <a:solidFill>
            <a:srgbClr val="FFFF99"/>
          </a:solidFill>
        </p:spPr>
        <p:txBody>
          <a:bodyPr wrap="square">
            <a:spAutoFit/>
          </a:bodyPr>
          <a:lstStyle/>
          <a:p>
            <a:pPr>
              <a:lnSpc>
                <a:spcPct val="107000"/>
              </a:lnSpc>
              <a:spcBef>
                <a:spcPts val="1200"/>
              </a:spcBef>
              <a:spcAft>
                <a:spcPts val="600"/>
              </a:spcAft>
            </a:pPr>
            <a:r>
              <a:rPr lang="en-US" altLang="zh-CN" sz="2000" i="1" dirty="0">
                <a:latin typeface="Calibri" panose="020F0502020204030204" pitchFamily="34" charset="0"/>
              </a:rPr>
              <a:t>**Our practical experience shown that, because of the computability, automatic architecting and re-architecting are possible.</a:t>
            </a:r>
            <a:endParaRPr lang="zh-CN" altLang="zh-CN" sz="2000" i="1" dirty="0">
              <a:latin typeface="Calibri" panose="020F0502020204030204" pitchFamily="34" charset="0"/>
            </a:endParaRPr>
          </a:p>
        </p:txBody>
      </p:sp>
      <p:sp>
        <p:nvSpPr>
          <p:cNvPr id="3" name="圆角矩形标注 2"/>
          <p:cNvSpPr/>
          <p:nvPr/>
        </p:nvSpPr>
        <p:spPr>
          <a:xfrm>
            <a:off x="7169475" y="706608"/>
            <a:ext cx="4216279" cy="1092950"/>
          </a:xfrm>
          <a:prstGeom prst="wedgeRoundRectCallout">
            <a:avLst>
              <a:gd name="adj1" fmla="val -20395"/>
              <a:gd name="adj2" fmla="val 735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chemeClr val="bg1"/>
                </a:solidFill>
              </a:rPr>
              <a:t>ROA Makes Software Architectures Computable Artifacts</a:t>
            </a:r>
          </a:p>
        </p:txBody>
      </p:sp>
    </p:spTree>
    <p:extLst>
      <p:ext uri="{BB962C8B-B14F-4D97-AF65-F5344CB8AC3E}">
        <p14:creationId xmlns:p14="http://schemas.microsoft.com/office/powerpoint/2010/main" val="419689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97482" y="512747"/>
            <a:ext cx="9717206" cy="907381"/>
          </a:xfrm>
        </p:spPr>
        <p:txBody>
          <a:bodyPr>
            <a:normAutofit/>
          </a:bodyPr>
          <a:lstStyle/>
          <a:p>
            <a:r>
              <a:rPr lang="en-US" altLang="zh-CN" sz="4000" b="1" dirty="0">
                <a:solidFill>
                  <a:srgbClr val="C00000"/>
                </a:solidFill>
                <a:latin typeface="Arial Narrow" panose="020B0606020202030204" pitchFamily="34" charset="0"/>
              </a:rPr>
              <a:t>An Abstraction of Traditional Architectures</a:t>
            </a:r>
            <a:endParaRPr lang="en-US" sz="4000" b="1" dirty="0">
              <a:solidFill>
                <a:srgbClr val="C00000"/>
              </a:solidFill>
              <a:latin typeface="Arial Narrow" panose="020B0606020202030204" pitchFamily="34" charset="0"/>
            </a:endParaRPr>
          </a:p>
        </p:txBody>
      </p:sp>
      <p:sp>
        <p:nvSpPr>
          <p:cNvPr id="5" name="内容占位符 4"/>
          <p:cNvSpPr>
            <a:spLocks noGrp="1"/>
          </p:cNvSpPr>
          <p:nvPr>
            <p:ph idx="1"/>
          </p:nvPr>
        </p:nvSpPr>
        <p:spPr>
          <a:xfrm>
            <a:off x="2026573" y="1302067"/>
            <a:ext cx="8915400" cy="947021"/>
          </a:xfrm>
        </p:spPr>
        <p:txBody>
          <a:bodyPr>
            <a:normAutofit/>
          </a:bodyPr>
          <a:lstStyle/>
          <a:p>
            <a:pPr marL="0" indent="0">
              <a:buNone/>
            </a:pPr>
            <a:r>
              <a:rPr lang="en-US" dirty="0"/>
              <a:t>Principles such as </a:t>
            </a:r>
            <a:r>
              <a:rPr lang="en-US" b="1" dirty="0">
                <a:solidFill>
                  <a:srgbClr val="C00000"/>
                </a:solidFill>
              </a:rPr>
              <a:t>simplicity </a:t>
            </a:r>
            <a:r>
              <a:rPr lang="en-US" dirty="0"/>
              <a:t>and </a:t>
            </a:r>
            <a:r>
              <a:rPr lang="en-US" b="1" dirty="0">
                <a:solidFill>
                  <a:srgbClr val="C00000"/>
                </a:solidFill>
              </a:rPr>
              <a:t>modularity </a:t>
            </a:r>
            <a:r>
              <a:rPr lang="en-US" dirty="0"/>
              <a:t>are the stuff of software engineering; </a:t>
            </a:r>
            <a:r>
              <a:rPr lang="en-US" b="1" dirty="0">
                <a:solidFill>
                  <a:srgbClr val="C00000"/>
                </a:solidFill>
              </a:rPr>
              <a:t>decentralization</a:t>
            </a:r>
            <a:r>
              <a:rPr lang="en-US" dirty="0"/>
              <a:t> and </a:t>
            </a:r>
            <a:r>
              <a:rPr lang="en-US" b="1" dirty="0">
                <a:solidFill>
                  <a:srgbClr val="C00000"/>
                </a:solidFill>
              </a:rPr>
              <a:t>tolerance</a:t>
            </a:r>
            <a:r>
              <a:rPr lang="en-US" dirty="0"/>
              <a:t> are the life and breath of Internet. </a:t>
            </a:r>
            <a:r>
              <a:rPr lang="en-US" altLang="zh-CN" dirty="0"/>
              <a:t>-- </a:t>
            </a:r>
            <a:r>
              <a:rPr lang="en-US" i="1" dirty="0"/>
              <a:t>Tim Berners-Lee</a:t>
            </a:r>
            <a:r>
              <a:rPr lang="zh-CN" altLang="en-US" i="1" dirty="0"/>
              <a:t>， </a:t>
            </a:r>
            <a:r>
              <a:rPr lang="en-US" altLang="zh-CN" i="1" dirty="0"/>
              <a:t>www investor</a:t>
            </a:r>
            <a:r>
              <a:rPr lang="zh-CN" altLang="en-US" i="1" dirty="0"/>
              <a:t>，</a:t>
            </a:r>
            <a:r>
              <a:rPr lang="en-US" altLang="zh-CN" i="1" dirty="0"/>
              <a:t>1998</a:t>
            </a:r>
            <a:r>
              <a:rPr lang="zh-CN" altLang="en-US" i="1" dirty="0"/>
              <a:t> </a:t>
            </a:r>
            <a:endParaRPr lang="en-US" altLang="zh-CN" i="1" dirty="0"/>
          </a:p>
          <a:p>
            <a:endParaRPr lang="en-US" altLang="zh-CN" i="1" dirty="0"/>
          </a:p>
        </p:txBody>
      </p:sp>
      <p:sp>
        <p:nvSpPr>
          <p:cNvPr id="2" name="灯片编号占位符 1"/>
          <p:cNvSpPr>
            <a:spLocks noGrp="1"/>
          </p:cNvSpPr>
          <p:nvPr>
            <p:ph type="sldNum" sz="quarter" idx="12"/>
          </p:nvPr>
        </p:nvSpPr>
        <p:spPr/>
        <p:txBody>
          <a:bodyPr/>
          <a:lstStyle/>
          <a:p>
            <a:fld id="{D57F1E4F-1CFF-5643-939E-217C01CDF565}" type="slidenum">
              <a:rPr lang="en-US" smtClean="0"/>
              <a:pPr/>
              <a:t>21</a:t>
            </a:fld>
            <a:endParaRPr lang="en-US" dirty="0"/>
          </a:p>
        </p:txBody>
      </p:sp>
      <p:grpSp>
        <p:nvGrpSpPr>
          <p:cNvPr id="14" name="组合 13"/>
          <p:cNvGrpSpPr/>
          <p:nvPr/>
        </p:nvGrpSpPr>
        <p:grpSpPr>
          <a:xfrm>
            <a:off x="2026573" y="2249088"/>
            <a:ext cx="8860869" cy="4312167"/>
            <a:chOff x="1961806" y="2221644"/>
            <a:chExt cx="8860869" cy="4312167"/>
          </a:xfrm>
        </p:grpSpPr>
        <p:grpSp>
          <p:nvGrpSpPr>
            <p:cNvPr id="6" name="组合 5"/>
            <p:cNvGrpSpPr/>
            <p:nvPr/>
          </p:nvGrpSpPr>
          <p:grpSpPr>
            <a:xfrm>
              <a:off x="2006222" y="2320119"/>
              <a:ext cx="8816453" cy="4213692"/>
              <a:chOff x="2006222" y="2320119"/>
              <a:chExt cx="8816453" cy="4213692"/>
            </a:xfrm>
          </p:grpSpPr>
          <p:sp>
            <p:nvSpPr>
              <p:cNvPr id="11" name="文本框 10"/>
              <p:cNvSpPr txBox="1"/>
              <p:nvPr/>
            </p:nvSpPr>
            <p:spPr>
              <a:xfrm>
                <a:off x="8550322" y="4522686"/>
                <a:ext cx="2087978" cy="923330"/>
              </a:xfrm>
              <a:prstGeom prst="rect">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txBody>
              <a:bodyPr wrap="square" rtlCol="0">
                <a:spAutoFit/>
              </a:bodyPr>
              <a:lstStyle/>
              <a:p>
                <a:pPr algn="ctr"/>
                <a:r>
                  <a:rPr lang="en-US" b="1" dirty="0">
                    <a:solidFill>
                      <a:schemeClr val="bg1"/>
                    </a:solidFill>
                  </a:rPr>
                  <a:t>Relation</a:t>
                </a:r>
              </a:p>
              <a:p>
                <a:pPr algn="ctr"/>
                <a:r>
                  <a:rPr lang="en-US" b="1" dirty="0">
                    <a:solidFill>
                      <a:schemeClr val="bg1"/>
                    </a:solidFill>
                  </a:rPr>
                  <a:t>Between Components</a:t>
                </a:r>
              </a:p>
            </p:txBody>
          </p:sp>
          <p:sp>
            <p:nvSpPr>
              <p:cNvPr id="19" name="椭圆 18"/>
              <p:cNvSpPr/>
              <p:nvPr/>
            </p:nvSpPr>
            <p:spPr>
              <a:xfrm>
                <a:off x="8559570" y="3348383"/>
                <a:ext cx="2069482" cy="867342"/>
              </a:xfrm>
              <a:prstGeom prst="ellipse">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50" dirty="0">
                    <a:latin typeface="Arial" panose="020B0604020202020204" pitchFamily="34" charset="0"/>
                    <a:cs typeface="Arial" panose="020B0604020202020204" pitchFamily="34" charset="0"/>
                  </a:rPr>
                  <a:t>Components</a:t>
                </a:r>
              </a:p>
            </p:txBody>
          </p:sp>
          <p:cxnSp>
            <p:nvCxnSpPr>
              <p:cNvPr id="21" name="直接箭头连接符 20"/>
              <p:cNvCxnSpPr>
                <a:stCxn id="17" idx="6"/>
                <a:endCxn id="19" idx="2"/>
              </p:cNvCxnSpPr>
              <p:nvPr/>
            </p:nvCxnSpPr>
            <p:spPr>
              <a:xfrm>
                <a:off x="4823066" y="3411544"/>
                <a:ext cx="3736504" cy="3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6"/>
                <a:endCxn id="19" idx="2"/>
              </p:cNvCxnSpPr>
              <p:nvPr/>
            </p:nvCxnSpPr>
            <p:spPr>
              <a:xfrm>
                <a:off x="3877854" y="3036356"/>
                <a:ext cx="4681716" cy="74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6"/>
                <a:endCxn id="19" idx="2"/>
              </p:cNvCxnSpPr>
              <p:nvPr/>
            </p:nvCxnSpPr>
            <p:spPr>
              <a:xfrm flipV="1">
                <a:off x="3536144" y="3782054"/>
                <a:ext cx="5023426" cy="6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6"/>
                <a:endCxn id="19" idx="2"/>
              </p:cNvCxnSpPr>
              <p:nvPr/>
            </p:nvCxnSpPr>
            <p:spPr>
              <a:xfrm flipV="1">
                <a:off x="4536981" y="3782054"/>
                <a:ext cx="4022589" cy="43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7" idx="3"/>
                <a:endCxn id="11" idx="1"/>
              </p:cNvCxnSpPr>
              <p:nvPr/>
            </p:nvCxnSpPr>
            <p:spPr>
              <a:xfrm>
                <a:off x="7397087" y="4772531"/>
                <a:ext cx="1153235" cy="211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8" idx="3"/>
                <a:endCxn id="11" idx="1"/>
              </p:cNvCxnSpPr>
              <p:nvPr/>
            </p:nvCxnSpPr>
            <p:spPr>
              <a:xfrm flipV="1">
                <a:off x="7397088" y="4984351"/>
                <a:ext cx="1153234" cy="22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3"/>
                <a:endCxn id="11" idx="1"/>
              </p:cNvCxnSpPr>
              <p:nvPr/>
            </p:nvCxnSpPr>
            <p:spPr>
              <a:xfrm flipV="1">
                <a:off x="7397088" y="4984351"/>
                <a:ext cx="1153234" cy="68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9" idx="4"/>
                <a:endCxn id="11" idx="0"/>
              </p:cNvCxnSpPr>
              <p:nvPr/>
            </p:nvCxnSpPr>
            <p:spPr>
              <a:xfrm>
                <a:off x="9594311" y="4215725"/>
                <a:ext cx="0" cy="30696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8318377" y="2320119"/>
                <a:ext cx="2504298" cy="906759"/>
                <a:chOff x="8318377" y="2320119"/>
                <a:chExt cx="2504298" cy="906759"/>
              </a:xfrm>
              <a:solidFill>
                <a:schemeClr val="bg1"/>
              </a:solidFill>
            </p:grpSpPr>
            <p:sp>
              <p:nvSpPr>
                <p:cNvPr id="82" name="任意多边形 81"/>
                <p:cNvSpPr/>
                <p:nvPr/>
              </p:nvSpPr>
              <p:spPr>
                <a:xfrm>
                  <a:off x="8318377" y="2320119"/>
                  <a:ext cx="2504298"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文本框 116"/>
                <p:cNvSpPr txBox="1"/>
                <p:nvPr/>
              </p:nvSpPr>
              <p:spPr>
                <a:xfrm>
                  <a:off x="8444786" y="2472148"/>
                  <a:ext cx="2193514" cy="646331"/>
                </a:xfrm>
                <a:prstGeom prst="rect">
                  <a:avLst/>
                </a:prstGeom>
                <a:grpFill/>
                <a:ln>
                  <a:noFill/>
                </a:ln>
              </p:spPr>
              <p:txBody>
                <a:bodyPr wrap="square" rtlCol="0">
                  <a:spAutoFit/>
                </a:bodyPr>
                <a:lstStyle/>
                <a:p>
                  <a:pPr algn="ctr"/>
                  <a:r>
                    <a:rPr lang="en-US" b="1" dirty="0"/>
                    <a:t>Relation-Oriented Architecture</a:t>
                  </a:r>
                </a:p>
              </p:txBody>
            </p:sp>
          </p:grpSp>
          <p:grpSp>
            <p:nvGrpSpPr>
              <p:cNvPr id="3" name="组合 2"/>
              <p:cNvGrpSpPr/>
              <p:nvPr/>
            </p:nvGrpSpPr>
            <p:grpSpPr>
              <a:xfrm>
                <a:off x="2006222" y="2763446"/>
                <a:ext cx="5970702" cy="3400911"/>
                <a:chOff x="2006222" y="2763446"/>
                <a:chExt cx="5970702" cy="3400911"/>
              </a:xfrm>
            </p:grpSpPr>
            <p:sp>
              <p:nvSpPr>
                <p:cNvPr id="7" name="文本框 6"/>
                <p:cNvSpPr txBox="1"/>
                <p:nvPr/>
              </p:nvSpPr>
              <p:spPr>
                <a:xfrm>
                  <a:off x="2006222" y="4587865"/>
                  <a:ext cx="5390865" cy="369332"/>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altLang="zh-CN" dirty="0"/>
                    <a:t>The </a:t>
                  </a:r>
                  <a:r>
                    <a:rPr lang="en-US" altLang="zh-CN" b="1" dirty="0"/>
                    <a:t>Relation</a:t>
                  </a:r>
                  <a:r>
                    <a:rPr lang="en-US" altLang="zh-CN" dirty="0"/>
                    <a:t> between Functions/Data Entities</a:t>
                  </a:r>
                  <a:endParaRPr lang="en-US" dirty="0"/>
                </a:p>
              </p:txBody>
            </p:sp>
            <p:sp>
              <p:nvSpPr>
                <p:cNvPr id="8" name="文本框 7"/>
                <p:cNvSpPr txBox="1"/>
                <p:nvPr/>
              </p:nvSpPr>
              <p:spPr>
                <a:xfrm>
                  <a:off x="2006222" y="5025436"/>
                  <a:ext cx="5390866" cy="369332"/>
                </a:xfrm>
                <a:prstGeom prst="rect">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b="1" dirty="0"/>
                    <a:t>The Relation</a:t>
                  </a:r>
                  <a:r>
                    <a:rPr lang="en-US" dirty="0"/>
                    <a:t> between </a:t>
                  </a:r>
                  <a:r>
                    <a:rPr lang="en-US" altLang="zh-CN" dirty="0"/>
                    <a:t>Objects</a:t>
                  </a:r>
                  <a:endParaRPr lang="en-US" dirty="0"/>
                </a:p>
              </p:txBody>
            </p:sp>
            <p:sp>
              <p:nvSpPr>
                <p:cNvPr id="9" name="文本框 8"/>
                <p:cNvSpPr txBox="1"/>
                <p:nvPr/>
              </p:nvSpPr>
              <p:spPr>
                <a:xfrm>
                  <a:off x="2006222" y="5486933"/>
                  <a:ext cx="5390866" cy="369332"/>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The</a:t>
                  </a:r>
                  <a:r>
                    <a:rPr lang="en-US" b="1" dirty="0"/>
                    <a:t> Relation </a:t>
                  </a:r>
                  <a:r>
                    <a:rPr lang="en-US" dirty="0"/>
                    <a:t>between </a:t>
                  </a:r>
                  <a:r>
                    <a:rPr lang="en-US" altLang="zh-CN" dirty="0"/>
                    <a:t>Services</a:t>
                  </a:r>
                  <a:endParaRPr lang="en-US" dirty="0"/>
                </a:p>
              </p:txBody>
            </p:sp>
            <p:sp>
              <p:nvSpPr>
                <p:cNvPr id="15" name="椭圆 14"/>
                <p:cNvSpPr/>
                <p:nvPr/>
              </p:nvSpPr>
              <p:spPr>
                <a:xfrm>
                  <a:off x="2466383" y="2763446"/>
                  <a:ext cx="1411471" cy="545819"/>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Functions</a:t>
                  </a:r>
                </a:p>
              </p:txBody>
            </p:sp>
            <p:sp>
              <p:nvSpPr>
                <p:cNvPr id="16" name="椭圆 15"/>
                <p:cNvSpPr/>
                <p:nvPr/>
              </p:nvSpPr>
              <p:spPr>
                <a:xfrm>
                  <a:off x="3218726" y="3945157"/>
                  <a:ext cx="1318255" cy="545819"/>
                </a:xfrm>
                <a:prstGeom prst="ellipse">
                  <a:avLst/>
                </a:prstGeom>
                <a:solidFill>
                  <a:srgbClr val="C8B59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Objects</a:t>
                  </a:r>
                </a:p>
              </p:txBody>
            </p:sp>
            <p:sp>
              <p:nvSpPr>
                <p:cNvPr id="17" name="椭圆 16"/>
                <p:cNvSpPr/>
                <p:nvPr/>
              </p:nvSpPr>
              <p:spPr>
                <a:xfrm>
                  <a:off x="3504811" y="3138634"/>
                  <a:ext cx="1318255" cy="545819"/>
                </a:xfrm>
                <a:prstGeom prst="ellipse">
                  <a:avLst/>
                </a:prstGeom>
                <a:solidFill>
                  <a:srgbClr val="D9D9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Entities</a:t>
                  </a:r>
                </a:p>
              </p:txBody>
            </p:sp>
            <p:sp>
              <p:nvSpPr>
                <p:cNvPr id="18" name="椭圆 17"/>
                <p:cNvSpPr/>
                <p:nvPr/>
              </p:nvSpPr>
              <p:spPr>
                <a:xfrm>
                  <a:off x="2217889" y="3570883"/>
                  <a:ext cx="1318255" cy="545819"/>
                </a:xfrm>
                <a:prstGeom prst="ellipse">
                  <a:avLst/>
                </a:prstGeom>
                <a:solidFill>
                  <a:srgbClr val="F5CB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Services</a:t>
                  </a:r>
                </a:p>
              </p:txBody>
            </p:sp>
            <p:cxnSp>
              <p:nvCxnSpPr>
                <p:cNvPr id="93" name="曲线连接符 92"/>
                <p:cNvCxnSpPr>
                  <a:stCxn id="15" idx="2"/>
                  <a:endCxn id="7" idx="1"/>
                </p:cNvCxnSpPr>
                <p:nvPr/>
              </p:nvCxnSpPr>
              <p:spPr>
                <a:xfrm rot="10800000" flipV="1">
                  <a:off x="2006223" y="3036355"/>
                  <a:ext cx="460161" cy="1736175"/>
                </a:xfrm>
                <a:prstGeom prst="curvedConnector3">
                  <a:avLst>
                    <a:gd name="adj1" fmla="val 14967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曲线连接符 95"/>
                <p:cNvCxnSpPr>
                  <a:stCxn id="18" idx="2"/>
                  <a:endCxn id="8" idx="1"/>
                </p:cNvCxnSpPr>
                <p:nvPr/>
              </p:nvCxnSpPr>
              <p:spPr>
                <a:xfrm rot="10800000" flipV="1">
                  <a:off x="2006223" y="3843792"/>
                  <a:ext cx="211667" cy="1366309"/>
                </a:xfrm>
                <a:prstGeom prst="curvedConnector3">
                  <a:avLst>
                    <a:gd name="adj1" fmla="val 208000"/>
                  </a:avLst>
                </a:prstGeom>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16" idx="2"/>
                  <a:endCxn id="9" idx="1"/>
                </p:cNvCxnSpPr>
                <p:nvPr/>
              </p:nvCxnSpPr>
              <p:spPr>
                <a:xfrm rot="10800000" flipV="1">
                  <a:off x="2006222" y="4218067"/>
                  <a:ext cx="1212504" cy="1453532"/>
                </a:xfrm>
                <a:prstGeom prst="curvedConnector3">
                  <a:avLst>
                    <a:gd name="adj1" fmla="val 118854"/>
                  </a:avLst>
                </a:prstGeom>
                <a:ln>
                  <a:solidFill>
                    <a:srgbClr val="72220B"/>
                  </a:solidFill>
                </a:ln>
              </p:spPr>
              <p:style>
                <a:lnRef idx="1">
                  <a:schemeClr val="accent1"/>
                </a:lnRef>
                <a:fillRef idx="0">
                  <a:schemeClr val="accent1"/>
                </a:fillRef>
                <a:effectRef idx="0">
                  <a:schemeClr val="accent1"/>
                </a:effectRef>
                <a:fontRef idx="minor">
                  <a:schemeClr val="tx1"/>
                </a:fontRef>
              </p:style>
            </p:cxnSp>
            <p:cxnSp>
              <p:nvCxnSpPr>
                <p:cNvPr id="103" name="曲线连接符 102"/>
                <p:cNvCxnSpPr>
                  <a:stCxn id="17" idx="2"/>
                  <a:endCxn id="7" idx="1"/>
                </p:cNvCxnSpPr>
                <p:nvPr/>
              </p:nvCxnSpPr>
              <p:spPr>
                <a:xfrm rot="10800000" flipV="1">
                  <a:off x="2006223" y="3411543"/>
                  <a:ext cx="1498589" cy="1360987"/>
                </a:xfrm>
                <a:prstGeom prst="curvedConnector3">
                  <a:avLst>
                    <a:gd name="adj1" fmla="val 11525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7945335" y="3011373"/>
                  <a:ext cx="31589" cy="315298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647666" y="5948431"/>
                <a:ext cx="4148144" cy="585380"/>
                <a:chOff x="8318377" y="2320119"/>
                <a:chExt cx="2319923" cy="906759"/>
              </a:xfrm>
              <a:solidFill>
                <a:schemeClr val="bg1"/>
              </a:solidFill>
            </p:grpSpPr>
            <p:sp>
              <p:nvSpPr>
                <p:cNvPr id="94" name="任意多边形 93"/>
                <p:cNvSpPr/>
                <p:nvPr/>
              </p:nvSpPr>
              <p:spPr>
                <a:xfrm>
                  <a:off x="8318377" y="2320119"/>
                  <a:ext cx="2154156"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文本框 94"/>
                <p:cNvSpPr txBox="1"/>
                <p:nvPr/>
              </p:nvSpPr>
              <p:spPr>
                <a:xfrm>
                  <a:off x="8444786" y="2472148"/>
                  <a:ext cx="2193514" cy="584775"/>
                </a:xfrm>
                <a:prstGeom prst="rect">
                  <a:avLst/>
                </a:prstGeom>
                <a:grpFill/>
                <a:ln>
                  <a:noFill/>
                </a:ln>
              </p:spPr>
              <p:txBody>
                <a:bodyPr wrap="square" rtlCol="0">
                  <a:spAutoFit/>
                </a:bodyPr>
                <a:lstStyle/>
                <a:p>
                  <a:pPr algn="ctr"/>
                  <a:r>
                    <a:rPr lang="en-US" altLang="zh-CN" b="1" dirty="0"/>
                    <a:t>Traditional </a:t>
                  </a:r>
                  <a:r>
                    <a:rPr lang="en-US" b="1" dirty="0"/>
                    <a:t>Architectures</a:t>
                  </a:r>
                </a:p>
              </p:txBody>
            </p:sp>
          </p:grpSp>
          <p:cxnSp>
            <p:nvCxnSpPr>
              <p:cNvPr id="100" name="肘形连接符 99"/>
              <p:cNvCxnSpPr>
                <a:stCxn id="82" idx="24"/>
                <a:endCxn id="95" idx="3"/>
              </p:cNvCxnSpPr>
              <p:nvPr/>
            </p:nvCxnSpPr>
            <p:spPr>
              <a:xfrm flipH="1">
                <a:off x="6795810" y="2796184"/>
                <a:ext cx="4026865" cy="3439151"/>
              </a:xfrm>
              <a:prstGeom prst="bentConnector3">
                <a:avLst>
                  <a:gd name="adj1" fmla="val -5677"/>
                </a:avLst>
              </a:prstGeom>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95" idx="3"/>
                <a:endCxn id="82" idx="24"/>
              </p:cNvCxnSpPr>
              <p:nvPr/>
            </p:nvCxnSpPr>
            <p:spPr>
              <a:xfrm flipV="1">
                <a:off x="6795810" y="2796184"/>
                <a:ext cx="4026865" cy="3439151"/>
              </a:xfrm>
              <a:prstGeom prst="bentConnector3">
                <a:avLst>
                  <a:gd name="adj1" fmla="val 10567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961806" y="2221644"/>
              <a:ext cx="5303568" cy="400110"/>
            </a:xfrm>
            <a:prstGeom prst="rect">
              <a:avLst/>
            </a:prstGeom>
          </p:spPr>
          <p:txBody>
            <a:bodyPr wrap="none">
              <a:spAutoFit/>
            </a:bodyPr>
            <a:lstStyle/>
            <a:p>
              <a:r>
                <a:rPr lang="en-US" sz="2000" b="1" dirty="0">
                  <a:solidFill>
                    <a:srgbClr val="C00000"/>
                  </a:solidFill>
                </a:rPr>
                <a:t>Keep it simple, stupid!</a:t>
              </a:r>
              <a:r>
                <a:rPr lang="en-US" sz="2000" dirty="0"/>
                <a:t> </a:t>
              </a:r>
              <a:r>
                <a:rPr lang="en-US" altLang="zh-CN" sz="2000" dirty="0"/>
                <a:t>– Tim</a:t>
              </a:r>
              <a:r>
                <a:rPr lang="en-US" sz="2000" i="1" dirty="0"/>
                <a:t> Berners-Lee</a:t>
              </a:r>
              <a:r>
                <a:rPr lang="zh-CN" altLang="en-US" sz="2000" i="1" dirty="0"/>
                <a:t>，</a:t>
              </a:r>
              <a:r>
                <a:rPr lang="en-US" altLang="zh-CN" sz="2000" i="1" dirty="0"/>
                <a:t>1998</a:t>
              </a:r>
              <a:r>
                <a:rPr lang="zh-CN" altLang="en-US" sz="2000" i="1" dirty="0"/>
                <a:t> </a:t>
              </a:r>
              <a:endParaRPr lang="en-US" altLang="zh-CN" sz="2000" i="1" dirty="0"/>
            </a:p>
          </p:txBody>
        </p:sp>
      </p:grpSp>
    </p:spTree>
    <p:extLst>
      <p:ext uri="{BB962C8B-B14F-4D97-AF65-F5344CB8AC3E}">
        <p14:creationId xmlns:p14="http://schemas.microsoft.com/office/powerpoint/2010/main" val="147405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83606" y="787782"/>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tx1"/>
                </a:solidFill>
              </a:rPr>
              <a:t>Architecture</a:t>
            </a:r>
            <a:r>
              <a:rPr lang="en-US" b="1">
                <a:solidFill>
                  <a:srgbClr val="C00000"/>
                </a:solidFill>
              </a:rPr>
              <a:t> Recovery</a:t>
            </a:r>
            <a:endParaRPr lang="en-US" b="1" dirty="0">
              <a:solidFill>
                <a:srgbClr val="C00000"/>
              </a:solidFill>
            </a:endParaRPr>
          </a:p>
        </p:txBody>
      </p:sp>
      <p:grpSp>
        <p:nvGrpSpPr>
          <p:cNvPr id="3" name="组合 2"/>
          <p:cNvGrpSpPr/>
          <p:nvPr/>
        </p:nvGrpSpPr>
        <p:grpSpPr>
          <a:xfrm>
            <a:off x="9465704" y="787782"/>
            <a:ext cx="2029589" cy="1339509"/>
            <a:chOff x="9465704" y="787782"/>
            <a:chExt cx="2029589" cy="1339509"/>
          </a:xfrm>
          <a:scene3d>
            <a:camera prst="orthographicFront">
              <a:rot lat="0" lon="0" rev="0"/>
            </a:camera>
            <a:lightRig rig="balanced" dir="t">
              <a:rot lat="0" lon="0" rev="8700000"/>
            </a:lightRig>
          </a:scene3d>
        </p:grpSpPr>
        <p:pic>
          <p:nvPicPr>
            <p:cNvPr id="4" name="图片 3"/>
            <p:cNvPicPr>
              <a:picLocks noChangeAspect="1"/>
            </p:cNvPicPr>
            <p:nvPr/>
          </p:nvPicPr>
          <p:blipFill>
            <a:blip r:embed="rId2"/>
            <a:stretch>
              <a:fillRect/>
            </a:stretch>
          </p:blipFill>
          <p:spPr>
            <a:xfrm>
              <a:off x="9465704" y="787782"/>
              <a:ext cx="2029589" cy="1339509"/>
            </a:xfrm>
            <a:prstGeom prst="rect">
              <a:avLst/>
            </a:prstGeom>
            <a:ln w="28575">
              <a:noFill/>
              <a:prstDash val="lgDash"/>
            </a:ln>
            <a:effectLst>
              <a:outerShdw blurRad="44450" dist="27940" dir="5400000" algn="ctr">
                <a:srgbClr val="000000">
                  <a:alpha val="32000"/>
                </a:srgbClr>
              </a:outerShdw>
            </a:effectLst>
            <a:sp3d>
              <a:bevelT w="190500" h="38100"/>
            </a:sp3d>
          </p:spPr>
        </p:pic>
        <p:pic>
          <p:nvPicPr>
            <p:cNvPr id="5" name="图片 4"/>
            <p:cNvPicPr>
              <a:picLocks noChangeAspect="1"/>
            </p:cNvPicPr>
            <p:nvPr/>
          </p:nvPicPr>
          <p:blipFill>
            <a:blip r:embed="rId3"/>
            <a:stretch>
              <a:fillRect/>
            </a:stretch>
          </p:blipFill>
          <p:spPr>
            <a:xfrm>
              <a:off x="9926779" y="1185553"/>
              <a:ext cx="440634" cy="527982"/>
            </a:xfrm>
            <a:prstGeom prst="rect">
              <a:avLst/>
            </a:prstGeom>
            <a:ln w="28575">
              <a:noFill/>
              <a:prstDash val="lgDash"/>
            </a:ln>
            <a:effectLst>
              <a:outerShdw blurRad="44450" dist="27940" dir="5400000" algn="ctr">
                <a:srgbClr val="000000">
                  <a:alpha val="32000"/>
                </a:srgbClr>
              </a:outerShdw>
            </a:effectLst>
            <a:sp3d>
              <a:bevelT w="190500" h="38100"/>
            </a:sp3d>
          </p:spPr>
        </p:pic>
      </p:grpSp>
      <p:sp>
        <p:nvSpPr>
          <p:cNvPr id="6" name="矩形 5"/>
          <p:cNvSpPr/>
          <p:nvPr/>
        </p:nvSpPr>
        <p:spPr>
          <a:xfrm>
            <a:off x="1778111" y="1448818"/>
            <a:ext cx="6096000" cy="923330"/>
          </a:xfrm>
          <a:prstGeom prst="rect">
            <a:avLst/>
          </a:prstGeom>
        </p:spPr>
        <p:txBody>
          <a:bodyPr>
            <a:spAutoFit/>
          </a:bodyPr>
          <a:lstStyle/>
          <a:p>
            <a:r>
              <a:rPr lang="en-US" dirty="0"/>
              <a:t>Architecture Recovery is a kind of reverse engineering where in software is as data to be processed.</a:t>
            </a:r>
          </a:p>
        </p:txBody>
      </p:sp>
      <p:grpSp>
        <p:nvGrpSpPr>
          <p:cNvPr id="7" name="组合 6"/>
          <p:cNvGrpSpPr/>
          <p:nvPr/>
        </p:nvGrpSpPr>
        <p:grpSpPr>
          <a:xfrm>
            <a:off x="1874949" y="2453158"/>
            <a:ext cx="7848601" cy="3979551"/>
            <a:chOff x="1617103" y="2709117"/>
            <a:chExt cx="7848601" cy="3979551"/>
          </a:xfrm>
        </p:grpSpPr>
        <p:sp>
          <p:nvSpPr>
            <p:cNvPr id="8" name="AutoShape 8"/>
            <p:cNvSpPr>
              <a:spLocks noChangeArrowheads="1"/>
            </p:cNvSpPr>
            <p:nvPr/>
          </p:nvSpPr>
          <p:spPr bwMode="auto">
            <a:xfrm>
              <a:off x="4568265" y="2709117"/>
              <a:ext cx="1944688" cy="1403613"/>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Architecture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Recovery</a:t>
              </a:r>
            </a:p>
          </p:txBody>
        </p:sp>
        <p:sp>
          <p:nvSpPr>
            <p:cNvPr id="9" name="Rectangle 7"/>
            <p:cNvSpPr>
              <a:spLocks noChangeArrowheads="1"/>
            </p:cNvSpPr>
            <p:nvPr/>
          </p:nvSpPr>
          <p:spPr bwMode="auto">
            <a:xfrm>
              <a:off x="1617103" y="2791039"/>
              <a:ext cx="1943100" cy="1239768"/>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Software System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in Source Code</a:t>
              </a:r>
            </a:p>
          </p:txBody>
        </p:sp>
        <p:sp>
          <p:nvSpPr>
            <p:cNvPr id="10" name="AutoShape 13"/>
            <p:cNvSpPr>
              <a:spLocks noChangeArrowheads="1"/>
            </p:cNvSpPr>
            <p:nvPr/>
          </p:nvSpPr>
          <p:spPr bwMode="auto">
            <a:xfrm rot="5400000">
              <a:off x="3120500" y="3232446"/>
              <a:ext cx="1239768" cy="358775"/>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Input</a:t>
              </a:r>
            </a:p>
          </p:txBody>
        </p:sp>
        <p:sp>
          <p:nvSpPr>
            <p:cNvPr id="11" name="Rectangle 9"/>
            <p:cNvSpPr>
              <a:spLocks noChangeArrowheads="1"/>
            </p:cNvSpPr>
            <p:nvPr/>
          </p:nvSpPr>
          <p:spPr bwMode="auto">
            <a:xfrm>
              <a:off x="7521016" y="2874783"/>
              <a:ext cx="1944688" cy="1074101"/>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Components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 Relationship</a:t>
              </a:r>
            </a:p>
          </p:txBody>
        </p:sp>
        <p:sp>
          <p:nvSpPr>
            <p:cNvPr id="12" name="AutoShape 14"/>
            <p:cNvSpPr>
              <a:spLocks noChangeArrowheads="1"/>
            </p:cNvSpPr>
            <p:nvPr/>
          </p:nvSpPr>
          <p:spPr bwMode="auto">
            <a:xfrm rot="5400000">
              <a:off x="6841090" y="3267255"/>
              <a:ext cx="1074101" cy="287338"/>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Output</a:t>
              </a:r>
            </a:p>
          </p:txBody>
        </p:sp>
        <p:sp>
          <p:nvSpPr>
            <p:cNvPr id="13" name="AutoShape 15"/>
            <p:cNvSpPr>
              <a:spLocks noChangeArrowheads="1"/>
            </p:cNvSpPr>
            <p:nvPr/>
          </p:nvSpPr>
          <p:spPr bwMode="auto">
            <a:xfrm>
              <a:off x="3849128"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Arial Narrow" pitchFamily="34" charset="0"/>
                <a:ea typeface="宋体" pitchFamily="2" charset="-122"/>
              </a:endParaRPr>
            </a:p>
          </p:txBody>
        </p:sp>
        <p:sp>
          <p:nvSpPr>
            <p:cNvPr id="14" name="AutoShape 18"/>
            <p:cNvSpPr>
              <a:spLocks noChangeArrowheads="1"/>
            </p:cNvSpPr>
            <p:nvPr/>
          </p:nvSpPr>
          <p:spPr bwMode="auto">
            <a:xfrm>
              <a:off x="6512953"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Narrow" pitchFamily="34" charset="0"/>
                <a:ea typeface="宋体" pitchFamily="2" charset="-122"/>
              </a:endParaRPr>
            </a:p>
          </p:txBody>
        </p:sp>
        <p:sp>
          <p:nvSpPr>
            <p:cNvPr id="15" name="Cilinder 1"/>
            <p:cNvSpPr/>
            <p:nvPr/>
          </p:nvSpPr>
          <p:spPr>
            <a:xfrm>
              <a:off x="3919772" y="4451286"/>
              <a:ext cx="3149612" cy="2237382"/>
            </a:xfrm>
            <a:prstGeom prst="can">
              <a:avLst>
                <a:gd name="adj" fmla="val 20075"/>
              </a:avLst>
            </a:prstGeom>
            <a:solidFill>
              <a:srgbClr val="FFFFCC">
                <a:lumMod val="10000"/>
              </a:srgbClr>
            </a:solidFill>
            <a:ln w="12700" cap="flat" cmpd="sng" algn="ctr">
              <a:noFill/>
              <a:prstDash val="solid"/>
              <a:miter lim="800000"/>
            </a:ln>
            <a:effectLst/>
          </p:spPr>
          <p:txBody>
            <a:bodyPr rtlCol="0" anchor="ctr"/>
            <a:lstStyle/>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Function-Function (Call/MSG)</a:t>
              </a:r>
              <a:endParaRPr kumimoji="0" lang="zh-CN" altLang="en-US" sz="1800" b="0" i="0" u="none" strike="noStrike" kern="0" cap="none" spc="0" normalizeH="0" baseline="0" noProof="0" dirty="0">
                <a:ln>
                  <a:noFill/>
                </a:ln>
                <a:solidFill>
                  <a:srgbClr val="FFFFFF"/>
                </a:solidFill>
                <a:effectLst/>
                <a:uLnTx/>
                <a:uFillTx/>
                <a:latin typeface="Arial Narrow" pitchFamily="34" charset="0"/>
                <a:ea typeface="宋体"/>
                <a:cs typeface="+mn-cs"/>
              </a:endParaRP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Function-Data relation,</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Data-Data Relation (ER)</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Functions (Components)</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 Entities (Tables)</a:t>
              </a:r>
            </a:p>
          </p:txBody>
        </p:sp>
        <p:cxnSp>
          <p:nvCxnSpPr>
            <p:cNvPr id="16" name="AutoShape 20"/>
            <p:cNvCxnSpPr>
              <a:cxnSpLocks noChangeShapeType="1"/>
              <a:stCxn id="11" idx="2"/>
              <a:endCxn id="17" idx="7"/>
            </p:cNvCxnSpPr>
            <p:nvPr/>
          </p:nvCxnSpPr>
          <p:spPr bwMode="auto">
            <a:xfrm flipH="1">
              <a:off x="5578649" y="3948884"/>
              <a:ext cx="2914711" cy="699103"/>
            </a:xfrm>
            <a:prstGeom prst="straightConnector1">
              <a:avLst/>
            </a:prstGeom>
            <a:noFill/>
            <a:ln w="9525">
              <a:solidFill>
                <a:schemeClr val="accent5">
                  <a:lumMod val="50000"/>
                </a:schemeClr>
              </a:solidFill>
              <a:round/>
              <a:headEnd/>
              <a:tailEnd type="triangle" w="med" len="med"/>
            </a:ln>
            <a:effectLst>
              <a:prstShdw prst="shdw17" dist="17961" dir="2700000">
                <a:srgbClr val="FFFFFF">
                  <a:gamma/>
                  <a:shade val="60000"/>
                  <a:invGamma/>
                </a:srgbClr>
              </a:prstShdw>
            </a:effectLst>
          </p:spPr>
        </p:cxnSp>
        <p:sp>
          <p:nvSpPr>
            <p:cNvPr id="17" name="Ovaal 9"/>
            <p:cNvSpPr/>
            <p:nvPr/>
          </p:nvSpPr>
          <p:spPr>
            <a:xfrm>
              <a:off x="5486813" y="4626117"/>
              <a:ext cx="107592" cy="149338"/>
            </a:xfrm>
            <a:prstGeom prst="ellipse">
              <a:avLst/>
            </a:prstGeom>
            <a:noFill/>
            <a:ln w="12700" cap="flat" cmpd="sng" algn="ctr">
              <a:solidFill>
                <a:srgbClr val="FF3300">
                  <a:lumMod val="40000"/>
                  <a:lumOff val="6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grpSp>
      <p:sp>
        <p:nvSpPr>
          <p:cNvPr id="18" name="矩形 17"/>
          <p:cNvSpPr/>
          <p:nvPr/>
        </p:nvSpPr>
        <p:spPr>
          <a:xfrm>
            <a:off x="7941971" y="4444827"/>
            <a:ext cx="3969616" cy="1200329"/>
          </a:xfrm>
          <a:prstGeom prst="rect">
            <a:avLst/>
          </a:prstGeom>
        </p:spPr>
        <p:txBody>
          <a:bodyPr wrap="square">
            <a:spAutoFit/>
          </a:bodyPr>
          <a:lstStyle/>
          <a:p>
            <a:pPr>
              <a:spcAft>
                <a:spcPts val="0"/>
              </a:spcAft>
            </a:pPr>
            <a:r>
              <a:rPr lang="en-US" altLang="zh-CN" kern="100" dirty="0">
                <a:latin typeface="Comic Sans MS" panose="030F0702030302020204" pitchFamily="66" charset="0"/>
                <a:ea typeface="宋体" panose="02010600030101010101" pitchFamily="2" charset="-122"/>
                <a:cs typeface="Times New Roman" panose="02020603050405020304" pitchFamily="18" charset="0"/>
              </a:rPr>
              <a:t>The Architecture refers to relation-oriented architecture that consists of all components and the relations between them.</a:t>
            </a:r>
            <a:endParaRPr lang="zh-CN" altLang="zh-CN" kern="100" dirty="0">
              <a:latin typeface="Comic Sans MS" panose="030F0702030302020204" pitchFamily="66"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1143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11403" y="439748"/>
            <a:ext cx="7245547" cy="66766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Architecture Recovery</a:t>
            </a:r>
            <a:br>
              <a:rPr lang="en-US" sz="3200" dirty="0">
                <a:solidFill>
                  <a:schemeClr val="tx1"/>
                </a:solidFill>
              </a:rPr>
            </a:br>
            <a:r>
              <a:rPr lang="en-US" sz="2800" b="1" dirty="0">
                <a:solidFill>
                  <a:schemeClr val="accent1"/>
                </a:solidFill>
                <a:latin typeface="Arial Narrow" panose="020B0606020202030204" pitchFamily="34" charset="0"/>
              </a:rPr>
              <a:t>Function-Data Relation</a:t>
            </a:r>
            <a:br>
              <a:rPr lang="en-US" sz="3200" dirty="0">
                <a:solidFill>
                  <a:schemeClr val="tx1"/>
                </a:solidFill>
              </a:rPr>
            </a:br>
            <a:endParaRPr lang="en-US" sz="3200" dirty="0">
              <a:solidFill>
                <a:schemeClr val="tx1"/>
              </a:solidFill>
            </a:endParaRPr>
          </a:p>
        </p:txBody>
      </p:sp>
      <p:pic>
        <p:nvPicPr>
          <p:cNvPr id="3" name="图片 2"/>
          <p:cNvPicPr>
            <a:picLocks noChangeAspect="1"/>
          </p:cNvPicPr>
          <p:nvPr/>
        </p:nvPicPr>
        <p:blipFill>
          <a:blip r:embed="rId2"/>
          <a:stretch>
            <a:fillRect/>
          </a:stretch>
        </p:blipFill>
        <p:spPr>
          <a:xfrm>
            <a:off x="1311403" y="1651497"/>
            <a:ext cx="7560913" cy="4797950"/>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 name="图片 3"/>
          <p:cNvPicPr>
            <a:picLocks noChangeAspect="1"/>
          </p:cNvPicPr>
          <p:nvPr/>
        </p:nvPicPr>
        <p:blipFill>
          <a:blip r:embed="rId3"/>
          <a:stretch>
            <a:fillRect/>
          </a:stretch>
        </p:blipFill>
        <p:spPr>
          <a:xfrm>
            <a:off x="8758348" y="773579"/>
            <a:ext cx="2314815" cy="5675868"/>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98570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56117" y="516954"/>
            <a:ext cx="9198259" cy="1280890"/>
          </a:xfrm>
        </p:spPr>
        <p:txBody>
          <a:bodyPr>
            <a:normAutofit/>
          </a:bodyPr>
          <a:lstStyle/>
          <a:p>
            <a:r>
              <a:rPr lang="en-US" sz="4000" b="1" dirty="0">
                <a:latin typeface="Arial Narrow" panose="020B0606020202030204" pitchFamily="34" charset="0"/>
                <a:cs typeface="Arial" panose="020B0604020202020204" pitchFamily="34" charset="0"/>
              </a:rPr>
              <a:t>Architecture Recovery: </a:t>
            </a:r>
            <a:r>
              <a:rPr lang="en-US" sz="4000" b="1" dirty="0">
                <a:solidFill>
                  <a:srgbClr val="C00000"/>
                </a:solidFill>
                <a:latin typeface="Arial Narrow" panose="020B0606020202030204" pitchFamily="34" charset="0"/>
                <a:cs typeface="Arial" panose="020B0604020202020204" pitchFamily="34" charset="0"/>
              </a:rPr>
              <a:t>Fun-Fun Matrix</a:t>
            </a:r>
          </a:p>
        </p:txBody>
      </p:sp>
      <p:sp>
        <p:nvSpPr>
          <p:cNvPr id="4" name="内容占位符 3"/>
          <p:cNvSpPr>
            <a:spLocks noGrp="1"/>
          </p:cNvSpPr>
          <p:nvPr>
            <p:ph idx="1"/>
          </p:nvPr>
        </p:nvSpPr>
        <p:spPr>
          <a:xfrm>
            <a:off x="8664315" y="1462346"/>
            <a:ext cx="2863121" cy="5127613"/>
          </a:xfrm>
          <a:solidFill>
            <a:srgbClr val="FFFFA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20000"/>
          </a:bodyPr>
          <a:lstStyle/>
          <a:p>
            <a:endParaRPr lang="en-US" sz="200" dirty="0"/>
          </a:p>
          <a:p>
            <a:pPr>
              <a:buFont typeface="Wingdings" panose="05000000000000000000" pitchFamily="2" charset="2"/>
              <a:buChar char="v"/>
            </a:pPr>
            <a:r>
              <a:rPr lang="en-US" sz="2400" dirty="0"/>
              <a:t>Identify all the </a:t>
            </a:r>
            <a:r>
              <a:rPr lang="en-US" sz="2400" b="1" dirty="0">
                <a:solidFill>
                  <a:srgbClr val="C00000"/>
                </a:solidFill>
              </a:rPr>
              <a:t>functions</a:t>
            </a:r>
            <a:r>
              <a:rPr lang="en-US" sz="2400" dirty="0">
                <a:solidFill>
                  <a:srgbClr val="C00000"/>
                </a:solidFill>
              </a:rPr>
              <a:t>, </a:t>
            </a:r>
            <a:r>
              <a:rPr lang="en-US" sz="2400" dirty="0"/>
              <a:t>including the name and address of each function. </a:t>
            </a:r>
          </a:p>
          <a:p>
            <a:pPr>
              <a:buFont typeface="Wingdings" panose="05000000000000000000" pitchFamily="2" charset="2"/>
              <a:buChar char="v"/>
            </a:pPr>
            <a:r>
              <a:rPr lang="en-US" sz="2400" dirty="0"/>
              <a:t>Take the function names to identify the </a:t>
            </a:r>
            <a:r>
              <a:rPr lang="en-US" sz="2400" b="1" dirty="0">
                <a:solidFill>
                  <a:srgbClr val="C00000"/>
                </a:solidFill>
              </a:rPr>
              <a:t>rows</a:t>
            </a:r>
            <a:r>
              <a:rPr lang="en-US" sz="2400" dirty="0"/>
              <a:t> of a matrix.</a:t>
            </a:r>
          </a:p>
          <a:p>
            <a:pPr>
              <a:buFont typeface="Wingdings" panose="05000000000000000000" pitchFamily="2" charset="2"/>
              <a:buChar char="v"/>
            </a:pPr>
            <a:r>
              <a:rPr lang="en-US" sz="2400" dirty="0"/>
              <a:t>Take the function names to identify the </a:t>
            </a:r>
            <a:r>
              <a:rPr lang="en-US" sz="2400" b="1" dirty="0">
                <a:solidFill>
                  <a:srgbClr val="C00000"/>
                </a:solidFill>
              </a:rPr>
              <a:t>columns</a:t>
            </a:r>
            <a:r>
              <a:rPr lang="en-US" sz="2400" dirty="0"/>
              <a:t> of the matrix.</a:t>
            </a:r>
          </a:p>
          <a:p>
            <a:pPr>
              <a:buFont typeface="Wingdings" panose="05000000000000000000" pitchFamily="2" charset="2"/>
              <a:buChar char="v"/>
            </a:pPr>
            <a:r>
              <a:rPr lang="en-US" sz="2400" dirty="0"/>
              <a:t>Mark the </a:t>
            </a:r>
            <a:r>
              <a:rPr lang="en-US" sz="2400" b="1" dirty="0">
                <a:solidFill>
                  <a:srgbClr val="FF0000"/>
                </a:solidFill>
              </a:rPr>
              <a:t>relationships</a:t>
            </a:r>
            <a:r>
              <a:rPr lang="en-US" sz="2400" dirty="0"/>
              <a:t> between the functions and functions.</a:t>
            </a:r>
          </a:p>
        </p:txBody>
      </p:sp>
      <p:sp>
        <p:nvSpPr>
          <p:cNvPr id="2" name="灯片编号占位符 1"/>
          <p:cNvSpPr>
            <a:spLocks noGrp="1"/>
          </p:cNvSpPr>
          <p:nvPr>
            <p:ph type="sldNum" sz="quarter" idx="12"/>
          </p:nvPr>
        </p:nvSpPr>
        <p:spPr/>
        <p:txBody>
          <a:bodyPr/>
          <a:lstStyle/>
          <a:p>
            <a:fld id="{D57F1E4F-1CFF-5643-939E-217C01CDF565}" type="slidenum">
              <a:rPr lang="en-US" smtClean="0"/>
              <a:pPr/>
              <a:t>24</a:t>
            </a:fld>
            <a:endParaRPr lang="en-US" dirty="0"/>
          </a:p>
        </p:txBody>
      </p:sp>
      <p:grpSp>
        <p:nvGrpSpPr>
          <p:cNvPr id="8" name="组合 7"/>
          <p:cNvGrpSpPr/>
          <p:nvPr/>
        </p:nvGrpSpPr>
        <p:grpSpPr>
          <a:xfrm>
            <a:off x="1626372" y="1462347"/>
            <a:ext cx="6758294" cy="5127612"/>
            <a:chOff x="1626372" y="1462347"/>
            <a:chExt cx="6758294" cy="5127612"/>
          </a:xfrm>
        </p:grpSpPr>
        <p:pic>
          <p:nvPicPr>
            <p:cNvPr id="5" name="图片 4"/>
            <p:cNvPicPr>
              <a:picLocks noChangeAspect="1"/>
            </p:cNvPicPr>
            <p:nvPr/>
          </p:nvPicPr>
          <p:blipFill>
            <a:blip r:embed="rId3"/>
            <a:stretch>
              <a:fillRect/>
            </a:stretch>
          </p:blipFill>
          <p:spPr>
            <a:xfrm>
              <a:off x="1626372" y="1462347"/>
              <a:ext cx="6758294" cy="5127612"/>
            </a:xfrm>
            <a:prstGeom prst="rect">
              <a:avLst/>
            </a:prstGeom>
            <a:ln w="3175">
              <a:solidFill>
                <a:srgbClr val="002060"/>
              </a:solid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图片 5"/>
            <p:cNvPicPr>
              <a:picLocks noChangeAspect="1"/>
            </p:cNvPicPr>
            <p:nvPr/>
          </p:nvPicPr>
          <p:blipFill>
            <a:blip r:embed="rId4"/>
            <a:stretch>
              <a:fillRect/>
            </a:stretch>
          </p:blipFill>
          <p:spPr>
            <a:xfrm rot="16200000">
              <a:off x="5011980" y="-891541"/>
              <a:ext cx="887633" cy="5857738"/>
            </a:xfrm>
            <a:prstGeom prst="rect">
              <a:avLst/>
            </a:prstGeom>
            <a:ln w="3175">
              <a:solidFill>
                <a:srgbClr val="002060"/>
              </a:solidFill>
            </a:ln>
          </p:spPr>
        </p:pic>
      </p:grpSp>
    </p:spTree>
    <p:extLst>
      <p:ext uri="{BB962C8B-B14F-4D97-AF65-F5344CB8AC3E}">
        <p14:creationId xmlns:p14="http://schemas.microsoft.com/office/powerpoint/2010/main" val="99034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62298" y="333830"/>
            <a:ext cx="8771759"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Architecture Recovery</a:t>
            </a:r>
            <a:br>
              <a:rPr lang="en-US" b="1">
                <a:solidFill>
                  <a:schemeClr val="tx1"/>
                </a:solidFill>
              </a:rPr>
            </a:br>
            <a:r>
              <a:rPr lang="en-US" sz="2800" b="1">
                <a:solidFill>
                  <a:srgbClr val="C00000"/>
                </a:solidFill>
                <a:latin typeface="Arial Narrow" panose="020B0606020202030204" pitchFamily="34" charset="0"/>
              </a:rPr>
              <a:t>Graphic representation</a:t>
            </a:r>
            <a:endParaRPr lang="en-US" sz="4000" b="1" dirty="0">
              <a:solidFill>
                <a:srgbClr val="C00000"/>
              </a:solidFill>
              <a:latin typeface="Arial Narrow" panose="020B0606020202030204" pitchFamily="34" charset="0"/>
            </a:endParaRPr>
          </a:p>
        </p:txBody>
      </p:sp>
      <p:pic>
        <p:nvPicPr>
          <p:cNvPr id="3" name="图片 2"/>
          <p:cNvPicPr>
            <a:picLocks noChangeAspect="1"/>
          </p:cNvPicPr>
          <p:nvPr/>
        </p:nvPicPr>
        <p:blipFill>
          <a:blip r:embed="rId2"/>
          <a:stretch>
            <a:fillRect/>
          </a:stretch>
        </p:blipFill>
        <p:spPr>
          <a:xfrm>
            <a:off x="8548913" y="563820"/>
            <a:ext cx="2500120" cy="5675868"/>
          </a:xfrm>
          <a:prstGeom prst="rect">
            <a:avLst/>
          </a:prstGeom>
          <a:solidFill>
            <a:schemeClr val="accent1"/>
          </a:solidFill>
        </p:spPr>
      </p:pic>
      <p:pic>
        <p:nvPicPr>
          <p:cNvPr id="4" name="Picture 5"/>
          <p:cNvPicPr>
            <a:picLocks noChangeAspect="1" noChangeArrowheads="1"/>
          </p:cNvPicPr>
          <p:nvPr/>
        </p:nvPicPr>
        <p:blipFill>
          <a:blip r:embed="rId3"/>
          <a:srcRect/>
          <a:stretch>
            <a:fillRect/>
          </a:stretch>
        </p:blipFill>
        <p:spPr bwMode="auto">
          <a:xfrm>
            <a:off x="1558323" y="974275"/>
            <a:ext cx="6570172" cy="5331730"/>
          </a:xfrm>
          <a:prstGeom prst="rect">
            <a:avLst/>
          </a:prstGeom>
          <a:solidFill>
            <a:srgbClr val="FFFFCC"/>
          </a:solidFill>
          <a:ln w="34925" cmpd="tri">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aphicFrame>
        <p:nvGraphicFramePr>
          <p:cNvPr id="5" name="Object 6"/>
          <p:cNvGraphicFramePr>
            <a:graphicFrameLocks noChangeAspect="1"/>
          </p:cNvGraphicFramePr>
          <p:nvPr/>
        </p:nvGraphicFramePr>
        <p:xfrm>
          <a:off x="2462299" y="1548403"/>
          <a:ext cx="5138436" cy="4691285"/>
        </p:xfrm>
        <a:graphic>
          <a:graphicData uri="http://schemas.openxmlformats.org/presentationml/2006/ole">
            <mc:AlternateContent xmlns:mc="http://schemas.openxmlformats.org/markup-compatibility/2006">
              <mc:Choice xmlns:v="urn:schemas-microsoft-com:vml" Requires="v">
                <p:oleObj name="Picture" r:id="rId4" imgW="3669840" imgH="5132880" progId="Word.Picture.8">
                  <p:embed/>
                </p:oleObj>
              </mc:Choice>
              <mc:Fallback>
                <p:oleObj name="Picture" r:id="rId4" imgW="3669840" imgH="51328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99" y="1548403"/>
                        <a:ext cx="5138436" cy="4691285"/>
                      </a:xfrm>
                      <a:prstGeom prst="rect">
                        <a:avLst/>
                      </a:prstGeom>
                      <a:solidFill>
                        <a:schemeClr val="accent2">
                          <a:lumMod val="50000"/>
                          <a:alpha val="48000"/>
                        </a:schemeClr>
                      </a:solidFill>
                      <a:ln w="9525">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60189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848868" y="372421"/>
            <a:ext cx="8911687"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ea typeface="宋体" pitchFamily="2" charset="-122"/>
              </a:rPr>
              <a:t>Logical Re-Architecting </a:t>
            </a:r>
            <a:br>
              <a:rPr lang="en-US" altLang="zh-CN" sz="3200" dirty="0">
                <a:solidFill>
                  <a:schemeClr val="tx1"/>
                </a:solidFill>
                <a:effectLst>
                  <a:outerShdw blurRad="38100" dist="38100" dir="2700000" algn="tl">
                    <a:srgbClr val="000000"/>
                  </a:outerShdw>
                </a:effectLst>
                <a:ea typeface="宋体" pitchFamily="2" charset="-122"/>
              </a:rPr>
            </a:br>
            <a:r>
              <a:rPr lang="en-US" altLang="zh-CN" sz="2700" b="1" dirty="0">
                <a:solidFill>
                  <a:srgbClr val="0070C0"/>
                </a:solidFill>
                <a:effectLst>
                  <a:outerShdw blurRad="38100" dist="38100" dir="2700000" algn="tl">
                    <a:srgbClr val="000000"/>
                  </a:outerShdw>
                </a:effectLst>
                <a:latin typeface="Arial Narrow" pitchFamily="34" charset="0"/>
                <a:ea typeface="宋体" pitchFamily="2" charset="-122"/>
              </a:rPr>
              <a:t>Relation-Oriented Clustering </a:t>
            </a:r>
            <a:r>
              <a:rPr lang="en-US" altLang="zh-CN" sz="2000" b="1" dirty="0">
                <a:solidFill>
                  <a:srgbClr val="C00000"/>
                </a:solidFill>
                <a:effectLst>
                  <a:outerShdw blurRad="38100" dist="38100" dir="2700000" algn="tl">
                    <a:srgbClr val="000000"/>
                  </a:outerShdw>
                </a:effectLst>
                <a:latin typeface="Arial Narrow" pitchFamily="34" charset="0"/>
                <a:ea typeface="宋体" pitchFamily="2" charset="-122"/>
              </a:rPr>
              <a:t>(Affinity Analysis)</a:t>
            </a:r>
            <a:endParaRPr lang="en-US" sz="2800" dirty="0">
              <a:solidFill>
                <a:srgbClr val="C00000"/>
              </a:solidFill>
            </a:endParaRPr>
          </a:p>
        </p:txBody>
      </p:sp>
      <p:pic>
        <p:nvPicPr>
          <p:cNvPr id="3" name="图片 2"/>
          <p:cNvPicPr>
            <a:picLocks noChangeAspect="1"/>
          </p:cNvPicPr>
          <p:nvPr/>
        </p:nvPicPr>
        <p:blipFill>
          <a:blip r:embed="rId2"/>
          <a:stretch>
            <a:fillRect/>
          </a:stretch>
        </p:blipFill>
        <p:spPr>
          <a:xfrm>
            <a:off x="1711678" y="1597804"/>
            <a:ext cx="6438788" cy="49503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图片 3"/>
          <p:cNvPicPr>
            <a:picLocks noChangeAspect="1"/>
          </p:cNvPicPr>
          <p:nvPr/>
        </p:nvPicPr>
        <p:blipFill>
          <a:blip r:embed="rId3"/>
          <a:stretch>
            <a:fillRect/>
          </a:stretch>
        </p:blipFill>
        <p:spPr>
          <a:xfrm>
            <a:off x="8013275" y="872317"/>
            <a:ext cx="2200847" cy="5675868"/>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3174357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295854" y="379333"/>
            <a:ext cx="8911687" cy="1280890"/>
          </a:xfrm>
          <a:prstGeom prst="rect">
            <a:avLst/>
          </a:prstGeom>
          <a:ln>
            <a:noFill/>
          </a:ln>
        </p:spPr>
        <p:txBody>
          <a:bodyPr>
            <a:normAutofit fontScale="9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rPr>
              <a:t>Logical Re-Architecting</a:t>
            </a:r>
            <a:br>
              <a:rPr lang="en-US" dirty="0"/>
            </a:br>
            <a:r>
              <a:rPr lang="en-US" sz="3100" b="1" dirty="0">
                <a:solidFill>
                  <a:srgbClr val="0070C0"/>
                </a:solidFill>
                <a:latin typeface="Arial Narrow" panose="020B0606020202030204" pitchFamily="34" charset="0"/>
              </a:rPr>
              <a:t>Graphic Representation</a:t>
            </a:r>
            <a:br>
              <a:rPr lang="en-US" dirty="0"/>
            </a:br>
            <a:endParaRPr lang="en-US" dirty="0"/>
          </a:p>
        </p:txBody>
      </p:sp>
      <p:pic>
        <p:nvPicPr>
          <p:cNvPr id="3" name="Picture 37"/>
          <p:cNvPicPr>
            <a:picLocks noChangeAspect="1" noChangeArrowheads="1"/>
          </p:cNvPicPr>
          <p:nvPr/>
        </p:nvPicPr>
        <p:blipFill>
          <a:blip r:embed="rId2"/>
          <a:srcRect/>
          <a:stretch>
            <a:fillRect/>
          </a:stretch>
        </p:blipFill>
        <p:spPr bwMode="auto">
          <a:xfrm>
            <a:off x="1539227" y="900497"/>
            <a:ext cx="6932997" cy="5559325"/>
          </a:xfrm>
          <a:prstGeom prst="rect">
            <a:avLst/>
          </a:prstGeom>
          <a:solidFill>
            <a:srgbClr val="FFFFCC"/>
          </a:solidFill>
          <a:ln w="34925" cmpd="tri">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4" name="图片 3"/>
          <p:cNvPicPr>
            <a:picLocks noChangeAspect="1"/>
          </p:cNvPicPr>
          <p:nvPr/>
        </p:nvPicPr>
        <p:blipFill>
          <a:blip r:embed="rId3"/>
          <a:stretch>
            <a:fillRect/>
          </a:stretch>
        </p:blipFill>
        <p:spPr>
          <a:xfrm>
            <a:off x="8643815" y="783954"/>
            <a:ext cx="2200847" cy="567586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5"/>
          <p:cNvPicPr>
            <a:picLocks noChangeAspect="1" noChangeArrowheads="1"/>
          </p:cNvPicPr>
          <p:nvPr/>
        </p:nvPicPr>
        <p:blipFill>
          <a:blip r:embed="rId4"/>
          <a:srcRect/>
          <a:stretch>
            <a:fillRect/>
          </a:stretch>
        </p:blipFill>
        <p:spPr bwMode="auto">
          <a:xfrm>
            <a:off x="1311579" y="1776766"/>
            <a:ext cx="6772878" cy="4103893"/>
          </a:xfrm>
          <a:prstGeom prst="rect">
            <a:avLst/>
          </a:prstGeom>
          <a:solidFill>
            <a:srgbClr val="000000">
              <a:lumMod val="50000"/>
              <a:alpha val="42000"/>
            </a:srgbClr>
          </a:solidFill>
          <a:ln w="9525">
            <a:no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29292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rot="6831708">
            <a:off x="7322519" y="1222691"/>
            <a:ext cx="4287117" cy="4636715"/>
          </a:xfrm>
          <a:prstGeom prst="rect">
            <a:avLst/>
          </a:prstGeom>
        </p:spPr>
      </p:pic>
      <p:sp>
        <p:nvSpPr>
          <p:cNvPr id="4" name="内容占位符 2"/>
          <p:cNvSpPr txBox="1">
            <a:spLocks/>
          </p:cNvSpPr>
          <p:nvPr/>
        </p:nvSpPr>
        <p:spPr>
          <a:xfrm>
            <a:off x="1666264" y="2232957"/>
            <a:ext cx="8401934" cy="2616181"/>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spcBef>
                <a:spcPts val="0"/>
              </a:spcBef>
              <a:buBlip>
                <a:blip r:embed="rId4"/>
              </a:buBlip>
            </a:pPr>
            <a:r>
              <a:rPr lang="en-US" altLang="zh-CN" sz="2000" dirty="0">
                <a:latin typeface="Arial" panose="020B0604020202020204" pitchFamily="34" charset="0"/>
                <a:cs typeface="Arial" panose="020B0604020202020204" pitchFamily="34" charset="0"/>
              </a:rPr>
              <a:t>The systems dealing with big data may have additional complexity.</a:t>
            </a:r>
          </a:p>
          <a:p>
            <a:pPr>
              <a:lnSpc>
                <a:spcPct val="120000"/>
              </a:lnSpc>
              <a:spcBef>
                <a:spcPts val="0"/>
              </a:spcBef>
              <a:buBlip>
                <a:blip r:embed="rId4"/>
              </a:buBlip>
            </a:pPr>
            <a:r>
              <a:rPr lang="en-US" altLang="zh-CN" sz="2000" dirty="0">
                <a:latin typeface="Arial" panose="020B0604020202020204" pitchFamily="34" charset="0"/>
                <a:cs typeface="Arial" panose="020B0604020202020204" pitchFamily="34" charset="0"/>
              </a:rPr>
              <a:t>The system's system in internet may be very large and complex.</a:t>
            </a:r>
            <a:endParaRPr lang="en-US" altLang="zh-CN" sz="900" dirty="0">
              <a:latin typeface="Arial" panose="020B0604020202020204" pitchFamily="34" charset="0"/>
              <a:cs typeface="Arial" panose="020B0604020202020204" pitchFamily="34" charset="0"/>
            </a:endParaRPr>
          </a:p>
          <a:p>
            <a:pPr>
              <a:lnSpc>
                <a:spcPct val="120000"/>
              </a:lnSpc>
              <a:spcBef>
                <a:spcPts val="0"/>
              </a:spcBef>
              <a:buBlip>
                <a:blip r:embed="rId4"/>
              </a:buBlip>
            </a:pPr>
            <a:r>
              <a:rPr lang="en-US" altLang="zh-CN" sz="2000" dirty="0">
                <a:latin typeface="Arial" panose="020B0604020202020204" pitchFamily="34" charset="0"/>
                <a:cs typeface="Arial" panose="020B0604020202020204" pitchFamily="34" charset="0"/>
              </a:rPr>
              <a:t>Emerging internet complexity is increased enormously.</a:t>
            </a:r>
          </a:p>
          <a:p>
            <a:pPr lvl="1">
              <a:lnSpc>
                <a:spcPct val="120000"/>
              </a:lnSpc>
              <a:spcBef>
                <a:spcPts val="0"/>
              </a:spcBef>
              <a:buBlip>
                <a:blip r:embed="rId5"/>
              </a:buBlip>
            </a:pPr>
            <a:r>
              <a:rPr lang="en-US" altLang="zh-CN" sz="1800" dirty="0">
                <a:solidFill>
                  <a:srgbClr val="FF0000"/>
                </a:solidFill>
                <a:latin typeface="Arial" panose="020B0604020202020204" pitchFamily="34" charset="0"/>
                <a:cs typeface="Arial" panose="020B0604020202020204" pitchFamily="34" charset="0"/>
              </a:rPr>
              <a:t>Internet</a:t>
            </a:r>
            <a:r>
              <a:rPr lang="en-US" altLang="zh-CN" sz="1800" dirty="0">
                <a:latin typeface="Arial" panose="020B0604020202020204" pitchFamily="34" charset="0"/>
                <a:cs typeface="Arial" panose="020B0604020202020204" pitchFamily="34" charset="0"/>
              </a:rPr>
              <a:t>: Connecting all the PCs</a:t>
            </a:r>
          </a:p>
          <a:p>
            <a:pPr lvl="1">
              <a:lnSpc>
                <a:spcPct val="120000"/>
              </a:lnSpc>
              <a:spcBef>
                <a:spcPts val="0"/>
              </a:spcBef>
              <a:buBlip>
                <a:blip r:embed="rId5"/>
              </a:buBlip>
            </a:pPr>
            <a:r>
              <a:rPr lang="en-US" altLang="zh-CN" sz="1800" dirty="0">
                <a:solidFill>
                  <a:srgbClr val="FF0000"/>
                </a:solidFill>
                <a:latin typeface="Arial" panose="020B0604020202020204" pitchFamily="34" charset="0"/>
                <a:cs typeface="Arial" panose="020B0604020202020204" pitchFamily="34" charset="0"/>
              </a:rPr>
              <a:t>Mobile Internet</a:t>
            </a:r>
            <a:r>
              <a:rPr lang="en-US" altLang="zh-CN" sz="1800" dirty="0">
                <a:latin typeface="Arial" panose="020B0604020202020204" pitchFamily="34" charset="0"/>
                <a:cs typeface="Arial" panose="020B0604020202020204" pitchFamily="34" charset="0"/>
              </a:rPr>
              <a:t>: Connecting all the people</a:t>
            </a:r>
          </a:p>
          <a:p>
            <a:pPr lvl="1">
              <a:lnSpc>
                <a:spcPct val="120000"/>
              </a:lnSpc>
              <a:spcBef>
                <a:spcPts val="0"/>
              </a:spcBef>
              <a:buBlip>
                <a:blip r:embed="rId5"/>
              </a:buBlip>
            </a:pPr>
            <a:r>
              <a:rPr lang="en-US" altLang="zh-CN" sz="1800" dirty="0">
                <a:solidFill>
                  <a:srgbClr val="FF0000"/>
                </a:solidFill>
                <a:latin typeface="Arial" panose="020B0604020202020204" pitchFamily="34" charset="0"/>
                <a:cs typeface="Arial" panose="020B0604020202020204" pitchFamily="34" charset="0"/>
              </a:rPr>
              <a:t>Internet of things</a:t>
            </a:r>
            <a:r>
              <a:rPr lang="zh-CN" altLang="en-US" sz="1800" dirty="0">
                <a:latin typeface="Arial" panose="020B0604020202020204" pitchFamily="34" charset="0"/>
                <a:cs typeface="Arial" panose="020B0604020202020204" pitchFamily="34" charset="0"/>
              </a:rPr>
              <a:t>：</a:t>
            </a:r>
            <a:r>
              <a:rPr lang="en-US" altLang="zh-CN" sz="1800" dirty="0">
                <a:latin typeface="Arial" panose="020B0604020202020204" pitchFamily="34" charset="0"/>
                <a:cs typeface="Arial" panose="020B0604020202020204" pitchFamily="34" charset="0"/>
              </a:rPr>
              <a:t>Connecting everything</a:t>
            </a:r>
          </a:p>
          <a:p>
            <a:pPr>
              <a:lnSpc>
                <a:spcPct val="120000"/>
              </a:lnSpc>
              <a:spcBef>
                <a:spcPts val="0"/>
              </a:spcBef>
              <a:buBlip>
                <a:blip r:embed="rId4"/>
              </a:buBlip>
            </a:pPr>
            <a:r>
              <a:rPr lang="en-US" altLang="zh-CN" sz="2000" dirty="0">
                <a:latin typeface="Arial" panose="020B0604020202020204" pitchFamily="34" charset="0"/>
                <a:cs typeface="Arial" panose="020B0604020202020204" pitchFamily="34" charset="0"/>
              </a:rPr>
              <a:t>A new job position for software data mining</a:t>
            </a:r>
            <a:endParaRPr lang="en-US" sz="2000" dirty="0"/>
          </a:p>
          <a:p>
            <a:pPr marL="0" indent="0">
              <a:spcBef>
                <a:spcPts val="0"/>
              </a:spcBef>
              <a:buNone/>
            </a:pPr>
            <a:endParaRPr lang="en-US" sz="2000" dirty="0"/>
          </a:p>
        </p:txBody>
      </p:sp>
      <p:sp>
        <p:nvSpPr>
          <p:cNvPr id="5" name="矩形 4"/>
          <p:cNvSpPr/>
          <p:nvPr/>
        </p:nvSpPr>
        <p:spPr>
          <a:xfrm>
            <a:off x="1540194" y="642864"/>
            <a:ext cx="9158307" cy="584775"/>
          </a:xfrm>
          <a:prstGeom prst="rect">
            <a:avLst/>
          </a:prstGeom>
        </p:spPr>
        <p:txBody>
          <a:bodyPr wrap="square">
            <a:spAutoFit/>
          </a:bodyPr>
          <a:lstStyle/>
          <a:p>
            <a:pPr lvl="0"/>
            <a:r>
              <a:rPr lang="en-US" altLang="zh-CN" sz="3200" b="1" dirty="0">
                <a:solidFill>
                  <a:srgbClr val="C00000"/>
                </a:solidFill>
                <a:effectLst>
                  <a:outerShdw blurRad="38100" dist="38100" dir="2700000" algn="tl">
                    <a:srgbClr val="000000">
                      <a:alpha val="43137"/>
                    </a:srgbClr>
                  </a:outerShdw>
                </a:effectLst>
              </a:rPr>
              <a:t>The Potentials of ROA</a:t>
            </a:r>
          </a:p>
        </p:txBody>
      </p:sp>
      <p:sp>
        <p:nvSpPr>
          <p:cNvPr id="6" name="矩形 5"/>
          <p:cNvSpPr/>
          <p:nvPr/>
        </p:nvSpPr>
        <p:spPr>
          <a:xfrm>
            <a:off x="1635730" y="1403436"/>
            <a:ext cx="8383346" cy="646331"/>
          </a:xfrm>
          <a:prstGeom prst="rect">
            <a:avLst/>
          </a:prstGeom>
        </p:spPr>
        <p:txBody>
          <a:bodyPr wrap="square">
            <a:spAutoFit/>
          </a:bodyPr>
          <a:lstStyle/>
          <a:p>
            <a:r>
              <a:rPr lang="en-US" altLang="zh-CN" dirty="0">
                <a:latin typeface="Comic Sans MS" panose="030F0702030302020204" pitchFamily="66" charset="0"/>
                <a:cs typeface="Arial" panose="020B0604020202020204" pitchFamily="34" charset="0"/>
              </a:rPr>
              <a:t>A </a:t>
            </a:r>
            <a:r>
              <a:rPr lang="en-US" altLang="zh-CN" dirty="0">
                <a:solidFill>
                  <a:srgbClr val="C00000"/>
                </a:solidFill>
                <a:latin typeface="Comic Sans MS" panose="030F0702030302020204" pitchFamily="66" charset="0"/>
                <a:cs typeface="Arial" panose="020B0604020202020204" pitchFamily="34" charset="0"/>
              </a:rPr>
              <a:t>computable</a:t>
            </a:r>
            <a:r>
              <a:rPr lang="en-US" altLang="zh-CN" dirty="0">
                <a:latin typeface="Comic Sans MS" panose="030F0702030302020204" pitchFamily="66" charset="0"/>
                <a:cs typeface="Arial" panose="020B0604020202020204" pitchFamily="34" charset="0"/>
              </a:rPr>
              <a:t> architecture style such as ROA implies a candidate </a:t>
            </a:r>
            <a:r>
              <a:rPr lang="en-US" altLang="zh-CN" dirty="0" err="1">
                <a:latin typeface="Comic Sans MS" panose="030F0702030302020204" pitchFamily="66" charset="0"/>
                <a:cs typeface="Arial" panose="020B0604020202020204" pitchFamily="34" charset="0"/>
              </a:rPr>
              <a:t>appraoch</a:t>
            </a:r>
            <a:r>
              <a:rPr lang="en-US" altLang="zh-CN" dirty="0">
                <a:latin typeface="Comic Sans MS" panose="030F0702030302020204" pitchFamily="66" charset="0"/>
                <a:cs typeface="Arial" panose="020B0604020202020204" pitchFamily="34" charset="0"/>
              </a:rPr>
              <a:t> to deal with system complexity. </a:t>
            </a:r>
          </a:p>
        </p:txBody>
      </p:sp>
      <p:sp>
        <p:nvSpPr>
          <p:cNvPr id="9" name="矩形 8"/>
          <p:cNvSpPr/>
          <p:nvPr/>
        </p:nvSpPr>
        <p:spPr>
          <a:xfrm>
            <a:off x="1650997" y="4984082"/>
            <a:ext cx="8417201" cy="1080296"/>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nSpc>
                <a:spcPct val="107000"/>
              </a:lnSpc>
              <a:spcBef>
                <a:spcPts val="600"/>
              </a:spcBef>
              <a:spcAft>
                <a:spcPts val="800"/>
              </a:spcAft>
            </a:pPr>
            <a:r>
              <a:rPr lang="en-US" altLang="zh-CN" sz="2000" dirty="0">
                <a:latin typeface="Calibri" panose="020F0502020204030204" pitchFamily="34" charset="0"/>
                <a:ea typeface="宋体" panose="02010600030101010101" pitchFamily="2" charset="-122"/>
                <a:cs typeface="Times New Roman" panose="02020603050405020304" pitchFamily="18" charset="0"/>
              </a:rPr>
              <a:t>As ROA is not only </a:t>
            </a:r>
            <a:r>
              <a:rPr lang="en-US" altLang="zh-CN" sz="2000" i="1" dirty="0">
                <a:solidFill>
                  <a:srgbClr val="C00000"/>
                </a:solidFill>
                <a:latin typeface="Calibri" panose="020F0502020204030204" pitchFamily="34" charset="0"/>
                <a:ea typeface="宋体" panose="02010600030101010101" pitchFamily="2" charset="-122"/>
                <a:cs typeface="Times New Roman" panose="02020603050405020304" pitchFamily="18" charset="0"/>
              </a:rPr>
              <a:t>higher-level abstraction</a:t>
            </a:r>
            <a:r>
              <a:rPr lang="en-US" altLang="zh-CN" sz="2000" dirty="0">
                <a:latin typeface="Calibri" panose="020F0502020204030204" pitchFamily="34" charset="0"/>
                <a:ea typeface="宋体" panose="02010600030101010101" pitchFamily="2" charset="-122"/>
                <a:cs typeface="Times New Roman" panose="02020603050405020304" pitchFamily="18" charset="0"/>
              </a:rPr>
              <a:t> but also a </a:t>
            </a:r>
            <a:r>
              <a:rPr lang="en-US" altLang="zh-CN" sz="2000" i="1" dirty="0">
                <a:solidFill>
                  <a:srgbClr val="C00000"/>
                </a:solidFill>
                <a:latin typeface="Calibri" panose="020F0502020204030204" pitchFamily="34" charset="0"/>
                <a:ea typeface="宋体" panose="02010600030101010101" pitchFamily="2" charset="-122"/>
                <a:cs typeface="Times New Roman" panose="02020603050405020304" pitchFamily="18" charset="0"/>
              </a:rPr>
              <a:t>computable artifact</a:t>
            </a:r>
            <a:r>
              <a:rPr lang="en-US" altLang="zh-CN" sz="2000" dirty="0">
                <a:latin typeface="Calibri" panose="020F0502020204030204" pitchFamily="34" charset="0"/>
                <a:ea typeface="宋体" panose="02010600030101010101" pitchFamily="2" charset="-122"/>
                <a:cs typeface="Times New Roman" panose="02020603050405020304" pitchFamily="18" charset="0"/>
              </a:rPr>
              <a:t>, an </a:t>
            </a:r>
            <a:r>
              <a:rPr lang="en-US" altLang="zh-CN" sz="2000" b="1" dirty="0">
                <a:latin typeface="Calibri" panose="020F0502020204030204" pitchFamily="34" charset="0"/>
                <a:ea typeface="宋体" panose="02010600030101010101" pitchFamily="2" charset="-122"/>
                <a:cs typeface="Times New Roman" panose="02020603050405020304" pitchFamily="18" charset="0"/>
              </a:rPr>
              <a:t>automatic way</a:t>
            </a:r>
            <a:r>
              <a:rPr lang="en-US" altLang="zh-CN" sz="2000" dirty="0">
                <a:latin typeface="Calibri" panose="020F0502020204030204" pitchFamily="34" charset="0"/>
                <a:ea typeface="宋体" panose="02010600030101010101" pitchFamily="2" charset="-122"/>
                <a:cs typeface="Times New Roman" panose="02020603050405020304" pitchFamily="18" charset="0"/>
              </a:rPr>
              <a:t> (as to be discussed later on) is likely to be developed in dealing with the complexity of  large and complex systems.</a:t>
            </a:r>
            <a:endParaRPr lang="zh-CN" altLang="zh-CN" sz="20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7208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452817" y="5739197"/>
            <a:ext cx="7815076" cy="750975"/>
          </a:xfrm>
          <a:prstGeom prst="rect">
            <a:avLst/>
          </a:prstGeom>
        </p:spPr>
        <p:txBody>
          <a:bodyPr wrap="square">
            <a:spAutoFit/>
          </a:bodyPr>
          <a:lstStyle/>
          <a:p>
            <a:pPr>
              <a:lnSpc>
                <a:spcPct val="107000"/>
              </a:lnSpc>
              <a:spcBef>
                <a:spcPts val="600"/>
              </a:spcBef>
              <a:spcAft>
                <a:spcPts val="800"/>
              </a:spcAft>
            </a:pPr>
            <a:r>
              <a:rPr lang="en-US" altLang="zh-CN" sz="2000" dirty="0">
                <a:latin typeface="Comic Sans MS" panose="030F0702030302020204" pitchFamily="66" charset="0"/>
                <a:ea typeface="宋体" panose="02010600030101010101" pitchFamily="2" charset="-122"/>
                <a:cs typeface="Arial" panose="020B0604020202020204" pitchFamily="34" charset="0"/>
              </a:rPr>
              <a:t>The question is, as discussed before, </a:t>
            </a:r>
            <a:r>
              <a:rPr lang="en-US" altLang="zh-CN" sz="2000" dirty="0">
                <a:solidFill>
                  <a:srgbClr val="000000"/>
                </a:solidFill>
                <a:latin typeface="Comic Sans MS" panose="030F0702030302020204" pitchFamily="66" charset="0"/>
                <a:ea typeface="宋体" panose="02010600030101010101" pitchFamily="2" charset="-122"/>
                <a:cs typeface="Arial" panose="020B0604020202020204" pitchFamily="34" charset="0"/>
              </a:rPr>
              <a:t>how could we change system architecture without modifying source code?</a:t>
            </a:r>
            <a:endParaRPr lang="zh-CN" altLang="zh-CN" dirty="0">
              <a:effectLst/>
              <a:latin typeface="Comic Sans MS" panose="030F0702030302020204" pitchFamily="66" charset="0"/>
              <a:ea typeface="宋体" panose="02010600030101010101" pitchFamily="2" charset="-122"/>
              <a:cs typeface="Arial" panose="020B0604020202020204" pitchFamily="34" charset="0"/>
            </a:endParaRPr>
          </a:p>
        </p:txBody>
      </p:sp>
      <p:sp>
        <p:nvSpPr>
          <p:cNvPr id="12" name="标题 1"/>
          <p:cNvSpPr txBox="1">
            <a:spLocks/>
          </p:cNvSpPr>
          <p:nvPr/>
        </p:nvSpPr>
        <p:spPr>
          <a:xfrm>
            <a:off x="2452817" y="693590"/>
            <a:ext cx="8911687" cy="6966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latin typeface="Arial Narrow" panose="020B0606020202030204" pitchFamily="34" charset="0"/>
              </a:rPr>
              <a:t>Software Re-architecting</a:t>
            </a:r>
          </a:p>
        </p:txBody>
      </p:sp>
      <p:sp>
        <p:nvSpPr>
          <p:cNvPr id="13" name="任意多边形 12"/>
          <p:cNvSpPr/>
          <p:nvPr/>
        </p:nvSpPr>
        <p:spPr>
          <a:xfrm>
            <a:off x="3173216" y="3751370"/>
            <a:ext cx="7143935" cy="264960"/>
          </a:xfrm>
          <a:custGeom>
            <a:avLst/>
            <a:gdLst>
              <a:gd name="connsiteX0" fmla="*/ 0 w 8137552"/>
              <a:gd name="connsiteY0" fmla="*/ 0 h 264960"/>
              <a:gd name="connsiteX1" fmla="*/ 8137552 w 8137552"/>
              <a:gd name="connsiteY1" fmla="*/ 0 h 264960"/>
              <a:gd name="connsiteX2" fmla="*/ 8137552 w 8137552"/>
              <a:gd name="connsiteY2" fmla="*/ 264960 h 264960"/>
              <a:gd name="connsiteX3" fmla="*/ 0 w 8137552"/>
              <a:gd name="connsiteY3" fmla="*/ 264960 h 264960"/>
              <a:gd name="connsiteX4" fmla="*/ 0 w 8137552"/>
              <a:gd name="connsiteY4" fmla="*/ 0 h 2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52" h="264960">
                <a:moveTo>
                  <a:pt x="0" y="0"/>
                </a:moveTo>
                <a:lnTo>
                  <a:pt x="8137552" y="0"/>
                </a:lnTo>
                <a:lnTo>
                  <a:pt x="8137552" y="264960"/>
                </a:lnTo>
                <a:lnTo>
                  <a:pt x="0" y="264960"/>
                </a:lnTo>
                <a:lnTo>
                  <a:pt x="0" y="0"/>
                </a:lnTo>
                <a:close/>
              </a:path>
            </a:pathLst>
          </a:custGeom>
          <a:noFill/>
          <a:ln w="6350" cap="flat" cmpd="sng" algn="ctr">
            <a:solidFill>
              <a:srgbClr val="602000">
                <a:alpha val="0"/>
                <a:hueOff val="0"/>
                <a:satOff val="0"/>
                <a:lumOff val="0"/>
                <a:alphaOff val="0"/>
              </a:srgb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8367"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zh-CN" altLang="en-US" sz="1200" kern="1200" dirty="0">
              <a:solidFill>
                <a:srgbClr val="FFFFFF">
                  <a:hueOff val="0"/>
                  <a:satOff val="0"/>
                  <a:lumOff val="0"/>
                  <a:alphaOff val="0"/>
                </a:srgbClr>
              </a:solidFill>
              <a:latin typeface="Tahoma"/>
              <a:ea typeface="宋体"/>
              <a:cs typeface="+mn-cs"/>
            </a:endParaRPr>
          </a:p>
        </p:txBody>
      </p:sp>
      <p:sp>
        <p:nvSpPr>
          <p:cNvPr id="14" name="Rectangle 3"/>
          <p:cNvSpPr txBox="1">
            <a:spLocks noChangeArrowheads="1"/>
          </p:cNvSpPr>
          <p:nvPr/>
        </p:nvSpPr>
        <p:spPr bwMode="auto">
          <a:xfrm>
            <a:off x="2407872" y="2179033"/>
            <a:ext cx="8103064" cy="329371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hlink"/>
              </a:buClr>
              <a:buSzPct val="80000"/>
              <a:buFont typeface="Wingdings" panose="05000000000000000000" pitchFamily="2" charset="2"/>
              <a:buChar char="l"/>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folHlink"/>
              </a:buClr>
              <a:buSzPct val="80000"/>
              <a:buFont typeface="Wingdings" panose="05000000000000000000" pitchFamily="2" charset="2"/>
              <a:buChar char="l"/>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1" fontAlgn="base" hangingPunct="1">
              <a:spcBef>
                <a:spcPct val="20000"/>
              </a:spcBef>
              <a:spcAft>
                <a:spcPct val="0"/>
              </a:spcAft>
              <a:buClr>
                <a:schemeClr val="tx2"/>
              </a:buClr>
              <a:buSzPct val="80000"/>
              <a:buFont typeface="Wingdings" panose="05000000000000000000" pitchFamily="2" charset="2"/>
              <a:buChar char="l"/>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1" fontAlgn="base" hangingPunct="1">
              <a:spcBef>
                <a:spcPct val="20000"/>
              </a:spcBef>
              <a:spcAft>
                <a:spcPct val="0"/>
              </a:spcAft>
              <a:buClr>
                <a:schemeClr val="hlink"/>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1" fontAlgn="base" hangingPunct="1">
              <a:spcBef>
                <a:spcPct val="20000"/>
              </a:spcBef>
              <a:spcAft>
                <a:spcPct val="0"/>
              </a:spcAft>
              <a:buClr>
                <a:schemeClr val="tx1"/>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80000"/>
              </a:lnSpc>
              <a:spcBef>
                <a:spcPct val="20000"/>
              </a:spcBef>
              <a:spcAft>
                <a:spcPct val="0"/>
              </a:spcAft>
              <a:buClr>
                <a:srgbClr val="EBF25A"/>
              </a:buClr>
              <a:buSzPct val="100000"/>
              <a:buFont typeface="Wingdings 2" pitchFamily="18" charset="2"/>
              <a:buBlip>
                <a:blip r:embed="rId2"/>
              </a:buBlip>
              <a:tabLst/>
              <a:defRPr/>
            </a:pPr>
            <a:endParaRPr kumimoji="0" lang="en-US" altLang="zh-CN" sz="900" b="1" i="0" u="none" strike="noStrike" kern="1200" cap="none" spc="0" normalizeH="0" baseline="0" noProof="0" dirty="0">
              <a:ln>
                <a:noFill/>
              </a:ln>
              <a:solidFill>
                <a:srgbClr val="FFFFCC"/>
              </a:solidFill>
              <a:effectLst>
                <a:outerShdw blurRad="38100" dist="38100" dir="2700000" algn="tl">
                  <a:srgbClr val="000000"/>
                </a:outerShdw>
              </a:effectLst>
              <a:uLnTx/>
              <a:uFillTx/>
              <a:latin typeface="Arial Narrow" pitchFamily="34" charset="0"/>
              <a:ea typeface="宋体"/>
              <a:cs typeface="+mn-cs"/>
            </a:endParaRPr>
          </a:p>
          <a:p>
            <a:pPr>
              <a:lnSpc>
                <a:spcPct val="80000"/>
              </a:lnSpc>
              <a:buClr>
                <a:srgbClr val="EBF25A"/>
              </a:buClr>
              <a:buSzPct val="100000"/>
              <a:buBlip>
                <a:blip r:embed="rId2"/>
              </a:buBlip>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Narrow" pitchFamily="34" charset="0"/>
                <a:ea typeface="宋体"/>
              </a:rPr>
              <a:t>Physical Re-architecting </a:t>
            </a:r>
            <a:r>
              <a:rPr lang="en-US" altLang="zh-CN" sz="2800" dirty="0">
                <a:effectLst/>
                <a:latin typeface="Arial Narrow" pitchFamily="34" charset="0"/>
                <a:ea typeface="宋体"/>
              </a:rPr>
              <a:t>is a process to </a:t>
            </a:r>
            <a:r>
              <a:rPr kumimoji="0" lang="en-US" altLang="zh-CN" sz="2800" i="0" u="none" strike="noStrike" kern="1200" cap="none" spc="0" normalizeH="0" baseline="0" noProof="0" dirty="0">
                <a:ln>
                  <a:noFill/>
                </a:ln>
                <a:effectLst/>
                <a:uLnTx/>
                <a:uFillTx/>
                <a:latin typeface="Arial Narrow" pitchFamily="34" charset="0"/>
                <a:ea typeface="宋体"/>
              </a:rPr>
              <a:t>reorganize the organizational structure of the software into a more suitable one, </a:t>
            </a:r>
            <a:r>
              <a:rPr lang="en-US" altLang="zh-CN" sz="2800" dirty="0">
                <a:solidFill>
                  <a:srgbClr val="C00000"/>
                </a:solidFill>
                <a:effectLst/>
                <a:latin typeface="Arial Narrow" pitchFamily="34" charset="0"/>
                <a:ea typeface="宋体"/>
              </a:rPr>
              <a:t>without changing the functionality and externally visible behaviors of the software.</a:t>
            </a:r>
            <a:endParaRPr lang="en-US" altLang="zh-CN" sz="2800" dirty="0">
              <a:solidFill>
                <a:srgbClr val="FEEC94"/>
              </a:solidFill>
              <a:effectLst/>
              <a:latin typeface="Arial Narrow" pitchFamily="34" charset="0"/>
              <a:ea typeface="宋体"/>
            </a:endParaRPr>
          </a:p>
          <a:p>
            <a:pPr>
              <a:lnSpc>
                <a:spcPct val="80000"/>
              </a:lnSpc>
              <a:spcBef>
                <a:spcPts val="1200"/>
              </a:spcBef>
              <a:buClr>
                <a:srgbClr val="EBF25A"/>
              </a:buClr>
              <a:buSzPct val="100000"/>
              <a:buBlip>
                <a:blip r:embed="rId2"/>
              </a:buBlip>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Narrow" pitchFamily="34" charset="0"/>
                <a:ea typeface="宋体"/>
              </a:rPr>
              <a:t>Logical Re-architecting</a:t>
            </a:r>
            <a:r>
              <a:rPr lang="en-US" altLang="zh-CN" sz="2800" b="1" dirty="0">
                <a:solidFill>
                  <a:srgbClr val="FF0000"/>
                </a:solidFill>
                <a:latin typeface="Arial Narrow" pitchFamily="34" charset="0"/>
                <a:ea typeface="宋体"/>
              </a:rPr>
              <a:t> </a:t>
            </a:r>
            <a:r>
              <a:rPr lang="en-US" altLang="zh-CN" sz="2800" dirty="0">
                <a:effectLst/>
                <a:latin typeface="Arial Narrow" pitchFamily="34" charset="0"/>
                <a:ea typeface="宋体"/>
              </a:rPr>
              <a:t>is a process to </a:t>
            </a:r>
            <a:r>
              <a:rPr kumimoji="0" lang="en-US" altLang="zh-CN" sz="2800" i="0" u="none" strike="noStrike" kern="1200" cap="none" spc="0" normalizeH="0" baseline="0" noProof="0" dirty="0">
                <a:ln>
                  <a:noFill/>
                </a:ln>
                <a:effectLst/>
                <a:uLnTx/>
                <a:uFillTx/>
                <a:latin typeface="Arial Narrow" pitchFamily="34" charset="0"/>
                <a:ea typeface="宋体"/>
              </a:rPr>
              <a:t>reorganize the organizational structure of the software into a more suitable one</a:t>
            </a:r>
            <a:r>
              <a:rPr lang="en-US" altLang="zh-CN" sz="2800" dirty="0">
                <a:latin typeface="Arial Narrow" pitchFamily="34" charset="0"/>
                <a:ea typeface="宋体"/>
              </a:rPr>
              <a:t>,</a:t>
            </a:r>
            <a:r>
              <a:rPr lang="en-US" altLang="zh-CN" sz="2800" b="1" dirty="0">
                <a:latin typeface="Arial Narrow" pitchFamily="34" charset="0"/>
                <a:ea typeface="宋体"/>
              </a:rPr>
              <a:t> </a:t>
            </a:r>
            <a:r>
              <a:rPr lang="en-US" altLang="zh-CN" sz="2800" dirty="0">
                <a:solidFill>
                  <a:srgbClr val="C00000"/>
                </a:solidFill>
                <a:effectLst/>
                <a:latin typeface="Arial Narrow" pitchFamily="34" charset="0"/>
                <a:ea typeface="宋体"/>
              </a:rPr>
              <a:t>by changing neither</a:t>
            </a:r>
            <a:r>
              <a:rPr lang="zh-CN" altLang="en-US" sz="2800" dirty="0">
                <a:solidFill>
                  <a:srgbClr val="C00000"/>
                </a:solidFill>
                <a:effectLst/>
                <a:latin typeface="Arial Narrow" pitchFamily="34" charset="0"/>
                <a:ea typeface="宋体"/>
              </a:rPr>
              <a:t> </a:t>
            </a:r>
            <a:r>
              <a:rPr lang="en-US" altLang="zh-CN" sz="2800" dirty="0">
                <a:solidFill>
                  <a:srgbClr val="C00000"/>
                </a:solidFill>
                <a:effectLst/>
                <a:latin typeface="Arial Narrow" pitchFamily="34" charset="0"/>
                <a:ea typeface="宋体"/>
              </a:rPr>
              <a:t>functionality , externally visible behaviors nor source code.</a:t>
            </a:r>
          </a:p>
        </p:txBody>
      </p:sp>
      <p:sp>
        <p:nvSpPr>
          <p:cNvPr id="15" name="矩形 14"/>
          <p:cNvSpPr/>
          <p:nvPr/>
        </p:nvSpPr>
        <p:spPr>
          <a:xfrm>
            <a:off x="2906220" y="3789019"/>
            <a:ext cx="8004879" cy="461665"/>
          </a:xfrm>
          <a:prstGeom prst="rect">
            <a:avLst/>
          </a:prstGeom>
        </p:spPr>
        <p:txBody>
          <a:bodyPr wrap="square">
            <a:spAutoFit/>
          </a:bodyPr>
          <a:lstStyle/>
          <a:p>
            <a:r>
              <a:rPr lang="en-US" altLang="zh-CN" sz="2400" b="1" dirty="0">
                <a:solidFill>
                  <a:srgbClr val="C00000"/>
                </a:solidFill>
                <a:effectLst>
                  <a:outerShdw blurRad="38100" dist="38100" dir="2700000" algn="tl">
                    <a:srgbClr val="000000"/>
                  </a:outerShdw>
                </a:effectLst>
                <a:latin typeface="Arial Narrow" pitchFamily="34" charset="0"/>
                <a:ea typeface="宋体"/>
              </a:rPr>
              <a:t>         </a:t>
            </a:r>
            <a:endParaRPr lang="zh-CN" altLang="en-US" sz="2400" b="1" dirty="0">
              <a:solidFill>
                <a:srgbClr val="C00000"/>
              </a:solidFill>
              <a:effectLst>
                <a:outerShdw blurRad="38100" dist="38100" dir="2700000" algn="tl">
                  <a:srgbClr val="000000"/>
                </a:outerShdw>
              </a:effectLst>
              <a:latin typeface="Arial Narrow" pitchFamily="34" charset="0"/>
              <a:ea typeface="宋体"/>
            </a:endParaRPr>
          </a:p>
        </p:txBody>
      </p:sp>
      <p:sp>
        <p:nvSpPr>
          <p:cNvPr id="16" name="矩形 15"/>
          <p:cNvSpPr/>
          <p:nvPr/>
        </p:nvSpPr>
        <p:spPr>
          <a:xfrm>
            <a:off x="2749349" y="4937020"/>
            <a:ext cx="7746859" cy="387798"/>
          </a:xfrm>
          <a:prstGeom prst="rect">
            <a:avLst/>
          </a:prstGeom>
        </p:spPr>
        <p:txBody>
          <a:bodyPr wrap="square">
            <a:spAutoFit/>
          </a:bodyPr>
          <a:lstStyle/>
          <a:p>
            <a:pPr lvl="0" defTabSz="914400" fontAlgn="base">
              <a:lnSpc>
                <a:spcPct val="80000"/>
              </a:lnSpc>
              <a:spcBef>
                <a:spcPct val="20000"/>
              </a:spcBef>
              <a:spcAft>
                <a:spcPct val="0"/>
              </a:spcAft>
              <a:buClr>
                <a:srgbClr val="EBF25A"/>
              </a:buClr>
              <a:buSzPct val="100000"/>
              <a:defRPr/>
            </a:pPr>
            <a:r>
              <a:rPr lang="en-US" altLang="zh-CN" sz="2400" b="1" dirty="0">
                <a:solidFill>
                  <a:srgbClr val="C00000"/>
                </a:solidFill>
                <a:effectLst>
                  <a:outerShdw blurRad="38100" dist="38100" dir="2700000" algn="tl">
                    <a:srgbClr val="000000"/>
                  </a:outerShdw>
                </a:effectLst>
                <a:latin typeface="Arial Narrow" pitchFamily="34" charset="0"/>
                <a:ea typeface="宋体"/>
              </a:rPr>
              <a:t>        </a:t>
            </a:r>
          </a:p>
        </p:txBody>
      </p:sp>
      <p:sp>
        <p:nvSpPr>
          <p:cNvPr id="4" name="文本框 3"/>
          <p:cNvSpPr txBox="1"/>
          <p:nvPr/>
        </p:nvSpPr>
        <p:spPr>
          <a:xfrm>
            <a:off x="2452817" y="1390280"/>
            <a:ext cx="8103064" cy="646331"/>
          </a:xfrm>
          <a:prstGeom prst="rect">
            <a:avLst/>
          </a:prstGeom>
          <a:solidFill>
            <a:srgbClr val="FFFFCC"/>
          </a:solidFill>
          <a:ln>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Software Re-architecting is a process to reorganize the organizational structure of the software into a more suitable one. </a:t>
            </a:r>
          </a:p>
        </p:txBody>
      </p:sp>
    </p:spTree>
    <p:extLst>
      <p:ext uri="{BB962C8B-B14F-4D97-AF65-F5344CB8AC3E}">
        <p14:creationId xmlns:p14="http://schemas.microsoft.com/office/powerpoint/2010/main" val="14000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5"/>
                                        </p:tgtEl>
                                        <p:attrNameLst>
                                          <p:attrName>style.color</p:attrName>
                                        </p:attrNameLst>
                                      </p:cBhvr>
                                      <p:to>
                                        <p:clrVal>
                                          <a:schemeClr val="accent2"/>
                                        </p:clrVal>
                                      </p:to>
                                    </p:set>
                                    <p:set>
                                      <p:cBhvr>
                                        <p:cTn id="7" dur="500" fill="hold"/>
                                        <p:tgtEl>
                                          <p:spTgt spid="15"/>
                                        </p:tgtEl>
                                        <p:attrNameLst>
                                          <p:attrName>fillcolor</p:attrName>
                                        </p:attrNameLst>
                                      </p:cBhvr>
                                      <p:to>
                                        <p:clrVal>
                                          <a:schemeClr val="accent2"/>
                                        </p:clrVal>
                                      </p:to>
                                    </p:set>
                                    <p:set>
                                      <p:cBhvr>
                                        <p:cTn id="8" dur="500" fill="hold"/>
                                        <p:tgtEl>
                                          <p:spTgt spid="15"/>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16"/>
                                        </p:tgtEl>
                                        <p:attrNameLst>
                                          <p:attrName>style.color</p:attrName>
                                        </p:attrNameLst>
                                      </p:cBhvr>
                                      <p:to>
                                        <p:clrVal>
                                          <a:schemeClr val="accent2"/>
                                        </p:clrVal>
                                      </p:to>
                                    </p:set>
                                    <p:set>
                                      <p:cBhvr>
                                        <p:cTn id="13" dur="500" fill="hold"/>
                                        <p:tgtEl>
                                          <p:spTgt spid="16"/>
                                        </p:tgtEl>
                                        <p:attrNameLst>
                                          <p:attrName>fillcolor</p:attrName>
                                        </p:attrNameLst>
                                      </p:cBhvr>
                                      <p:to>
                                        <p:clrVal>
                                          <a:schemeClr val="accent2"/>
                                        </p:clrVal>
                                      </p:to>
                                    </p:set>
                                    <p:set>
                                      <p:cBhvr>
                                        <p:cTn id="14"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2214643" y="5377632"/>
            <a:ext cx="7488237" cy="1077218"/>
          </a:xfrm>
          <a:prstGeom prst="rect">
            <a:avLst/>
          </a:prstGeom>
          <a:solidFill>
            <a:srgbClr val="FFFF99"/>
          </a:solidFill>
          <a:ln w="3175">
            <a:solidFill>
              <a:schemeClr val="tx1"/>
            </a:solidFill>
            <a:miter lim="800000"/>
            <a:headEnd/>
            <a:tailEnd/>
          </a:ln>
        </p:spPr>
        <p:txBody>
          <a:bodyPr>
            <a:spAutoFit/>
          </a:bodyPr>
          <a:lstStyle/>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Recovery – Get an architecture from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Transformation – Restructure  the old architecture into a new one.</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Build In – Build the new architecture back into the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Maintenance – Software Maintenance with the new architecture</a:t>
            </a:r>
          </a:p>
        </p:txBody>
      </p:sp>
      <p:grpSp>
        <p:nvGrpSpPr>
          <p:cNvPr id="16" name="组合 15"/>
          <p:cNvGrpSpPr/>
          <p:nvPr/>
        </p:nvGrpSpPr>
        <p:grpSpPr>
          <a:xfrm>
            <a:off x="2656592" y="1952255"/>
            <a:ext cx="6624637" cy="2971500"/>
            <a:chOff x="2551160" y="2218879"/>
            <a:chExt cx="6624637" cy="2971500"/>
          </a:xfrm>
        </p:grpSpPr>
        <p:sp>
          <p:nvSpPr>
            <p:cNvPr id="3" name="Oval 4"/>
            <p:cNvSpPr>
              <a:spLocks noChangeArrowheads="1"/>
            </p:cNvSpPr>
            <p:nvPr/>
          </p:nvSpPr>
          <p:spPr bwMode="auto">
            <a:xfrm>
              <a:off x="4557476" y="4310804"/>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b="1" dirty="0">
                  <a:solidFill>
                    <a:schemeClr val="bg1"/>
                  </a:solidFill>
                  <a:latin typeface="Tahoma" pitchFamily="34" charset="0"/>
                  <a:ea typeface="宋体" pitchFamily="2" charset="-122"/>
                </a:rPr>
                <a:t>Legacy System</a:t>
              </a:r>
            </a:p>
          </p:txBody>
        </p:sp>
        <p:sp>
          <p:nvSpPr>
            <p:cNvPr id="4" name="Oval 5"/>
            <p:cNvSpPr>
              <a:spLocks noChangeArrowheads="1"/>
            </p:cNvSpPr>
            <p:nvPr/>
          </p:nvSpPr>
          <p:spPr bwMode="auto">
            <a:xfrm>
              <a:off x="2551160" y="2466226"/>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b="1" dirty="0">
                  <a:solidFill>
                    <a:schemeClr val="bg1"/>
                  </a:solidFill>
                  <a:latin typeface="Tahoma" pitchFamily="34" charset="0"/>
                </a:rPr>
                <a:t>Old </a:t>
              </a:r>
            </a:p>
            <a:p>
              <a:pPr algn="ctr"/>
              <a:r>
                <a:rPr lang="en-US" altLang="zh-CN" b="1" dirty="0">
                  <a:solidFill>
                    <a:schemeClr val="bg1"/>
                  </a:solidFill>
                  <a:latin typeface="Tahoma" pitchFamily="34" charset="0"/>
                </a:rPr>
                <a:t>Architecture</a:t>
              </a:r>
            </a:p>
          </p:txBody>
        </p:sp>
        <p:sp>
          <p:nvSpPr>
            <p:cNvPr id="5" name="Oval 6"/>
            <p:cNvSpPr>
              <a:spLocks noChangeArrowheads="1"/>
            </p:cNvSpPr>
            <p:nvPr/>
          </p:nvSpPr>
          <p:spPr bwMode="auto">
            <a:xfrm>
              <a:off x="6738985" y="2466226"/>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b="1" dirty="0">
                  <a:solidFill>
                    <a:schemeClr val="bg1"/>
                  </a:solidFill>
                  <a:latin typeface="Tahoma" pitchFamily="34" charset="0"/>
                </a:rPr>
                <a:t>New </a:t>
              </a:r>
            </a:p>
            <a:p>
              <a:pPr algn="ctr"/>
              <a:r>
                <a:rPr lang="en-US" altLang="zh-CN" b="1" dirty="0">
                  <a:solidFill>
                    <a:schemeClr val="bg1"/>
                  </a:solidFill>
                  <a:latin typeface="Tahoma" pitchFamily="34" charset="0"/>
                </a:rPr>
                <a:t>Architecture </a:t>
              </a:r>
            </a:p>
          </p:txBody>
        </p:sp>
        <p:sp>
          <p:nvSpPr>
            <p:cNvPr id="6" name="AutoShape 17"/>
            <p:cNvSpPr>
              <a:spLocks noChangeArrowheads="1"/>
            </p:cNvSpPr>
            <p:nvPr/>
          </p:nvSpPr>
          <p:spPr bwMode="auto">
            <a:xfrm>
              <a:off x="5237210" y="2701752"/>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7" name="AutoShape 20"/>
            <p:cNvSpPr>
              <a:spLocks noChangeArrowheads="1"/>
            </p:cNvSpPr>
            <p:nvPr/>
          </p:nvSpPr>
          <p:spPr bwMode="auto">
            <a:xfrm rot="13733784">
              <a:off x="4060366" y="3596179"/>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8" name="AutoShape 21"/>
            <p:cNvSpPr>
              <a:spLocks noChangeArrowheads="1"/>
            </p:cNvSpPr>
            <p:nvPr/>
          </p:nvSpPr>
          <p:spPr bwMode="auto">
            <a:xfrm rot="7866216" flipV="1">
              <a:off x="6436854" y="3656623"/>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9" name="Rectangle 29"/>
            <p:cNvSpPr>
              <a:spLocks noChangeArrowheads="1"/>
            </p:cNvSpPr>
            <p:nvPr/>
          </p:nvSpPr>
          <p:spPr bwMode="auto">
            <a:xfrm>
              <a:off x="5237210" y="2218879"/>
              <a:ext cx="1314450" cy="468968"/>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Transformation</a:t>
              </a:r>
            </a:p>
          </p:txBody>
        </p:sp>
        <p:sp>
          <p:nvSpPr>
            <p:cNvPr id="10" name="Rectangle 30"/>
            <p:cNvSpPr>
              <a:spLocks noChangeArrowheads="1"/>
            </p:cNvSpPr>
            <p:nvPr/>
          </p:nvSpPr>
          <p:spPr bwMode="auto">
            <a:xfrm>
              <a:off x="7056936" y="3756408"/>
              <a:ext cx="1312862" cy="350162"/>
            </a:xfrm>
            <a:prstGeom prst="rect">
              <a:avLst/>
            </a:prstGeom>
            <a:noFill/>
            <a:ln w="9525">
              <a:noFill/>
              <a:miter lim="800000"/>
              <a:headEnd/>
              <a:tailEnd/>
            </a:ln>
          </p:spPr>
          <p:txBody>
            <a:bodyPr wrap="none" anchor="ctr"/>
            <a:lstStyle/>
            <a:p>
              <a:pPr algn="ctr"/>
              <a:r>
                <a:rPr lang="en-US" altLang="zh-CN" sz="1400" b="1" dirty="0">
                  <a:latin typeface="Tahoma" pitchFamily="34" charset="0"/>
                </a:rPr>
                <a:t>         </a:t>
              </a: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Implantation</a:t>
              </a:r>
            </a:p>
          </p:txBody>
        </p:sp>
        <p:sp>
          <p:nvSpPr>
            <p:cNvPr id="11" name="Rectangle 31"/>
            <p:cNvSpPr>
              <a:spLocks noChangeArrowheads="1"/>
            </p:cNvSpPr>
            <p:nvPr/>
          </p:nvSpPr>
          <p:spPr bwMode="auto">
            <a:xfrm>
              <a:off x="3473421" y="3817116"/>
              <a:ext cx="1312862" cy="350162"/>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r"/>
              <a:r>
                <a:rPr lang="en-US" altLang="zh-CN" sz="1400" dirty="0">
                  <a:effectLst>
                    <a:outerShdw blurRad="38100" dist="38100" dir="2700000" algn="tl">
                      <a:srgbClr val="000000">
                        <a:alpha val="43137"/>
                      </a:srgbClr>
                    </a:outerShdw>
                  </a:effectLst>
                  <a:latin typeface="Tahoma" pitchFamily="34" charset="0"/>
                </a:rPr>
                <a:t>     Recovery</a:t>
              </a:r>
            </a:p>
          </p:txBody>
        </p:sp>
      </p:grpSp>
      <p:sp>
        <p:nvSpPr>
          <p:cNvPr id="13" name="圆角矩形 12"/>
          <p:cNvSpPr/>
          <p:nvPr/>
        </p:nvSpPr>
        <p:spPr>
          <a:xfrm>
            <a:off x="2246791" y="1000538"/>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燕尾形 19"/>
          <p:cNvSpPr/>
          <p:nvPr/>
        </p:nvSpPr>
        <p:spPr>
          <a:xfrm>
            <a:off x="227158" y="1391641"/>
            <a:ext cx="3592448" cy="436763"/>
          </a:xfrm>
          <a:prstGeom prst="chevron">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a:solidFill>
                  <a:prstClr val="black"/>
                </a:solidFill>
                <a:latin typeface="Arial Narrow" panose="020B0606020202030204" pitchFamily="34" charset="0"/>
              </a:rPr>
              <a:t> Three-Step Approach</a:t>
            </a:r>
            <a:endParaRPr lang="zh-CN" altLang="en-US" sz="2800" dirty="0">
              <a:solidFill>
                <a:prstClr val="black"/>
              </a:solidFill>
            </a:endParaRPr>
          </a:p>
        </p:txBody>
      </p:sp>
      <p:sp>
        <p:nvSpPr>
          <p:cNvPr id="17" name="标题 1"/>
          <p:cNvSpPr txBox="1">
            <a:spLocks/>
          </p:cNvSpPr>
          <p:nvPr/>
        </p:nvSpPr>
        <p:spPr>
          <a:xfrm>
            <a:off x="1220221" y="240813"/>
            <a:ext cx="8888015" cy="69695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b="1" dirty="0">
                <a:solidFill>
                  <a:srgbClr val="A53010"/>
                </a:solidFill>
                <a:latin typeface="Arial Narrow" panose="020B0606020202030204" pitchFamily="34" charset="0"/>
              </a:rPr>
              <a:t>Software Data Mining and Unsupervised Machine Learning</a:t>
            </a:r>
          </a:p>
          <a:p>
            <a:pPr algn="ctr"/>
            <a:r>
              <a:rPr lang="en-US" altLang="zh-CN" sz="2800" b="1" dirty="0">
                <a:solidFill>
                  <a:srgbClr val="A53010"/>
                </a:solidFill>
                <a:latin typeface="Arial Narrow" panose="020B0606020202030204" pitchFamily="34" charset="0"/>
              </a:rPr>
              <a:t> for System Re-Architecting</a:t>
            </a:r>
            <a:r>
              <a:rPr lang="en-US" sz="2800" b="1" dirty="0">
                <a:solidFill>
                  <a:srgbClr val="A53010"/>
                </a:solidFill>
                <a:latin typeface="Arial Narrow" panose="020B0606020202030204" pitchFamily="34" charset="0"/>
              </a:rPr>
              <a:t>            </a:t>
            </a:r>
            <a:endParaRPr lang="en-US" sz="3200" b="1" dirty="0">
              <a:solidFill>
                <a:srgbClr val="A53010"/>
              </a:solidFill>
              <a:latin typeface="Arial Narrow" panose="020B0606020202030204" pitchFamily="34" charset="0"/>
            </a:endParaRPr>
          </a:p>
        </p:txBody>
      </p:sp>
      <p:sp>
        <p:nvSpPr>
          <p:cNvPr id="2" name="文本框 1"/>
          <p:cNvSpPr txBox="1"/>
          <p:nvPr/>
        </p:nvSpPr>
        <p:spPr>
          <a:xfrm>
            <a:off x="9910293" y="3002008"/>
            <a:ext cx="1678899" cy="2308324"/>
          </a:xfrm>
          <a:prstGeom prst="rect">
            <a:avLst/>
          </a:prstGeom>
          <a:noFill/>
        </p:spPr>
        <p:txBody>
          <a:bodyPr wrap="square" rtlCol="0">
            <a:spAutoFit/>
          </a:bodyPr>
          <a:lstStyle/>
          <a:p>
            <a:r>
              <a:rPr lang="en-US" altLang="zh-CN" dirty="0"/>
              <a:t>In genetic engineering, we get gene structure from tissues and implant it  back to the tissues.</a:t>
            </a:r>
            <a:endParaRPr lang="zh-CN" altLang="en-US" dirty="0"/>
          </a:p>
        </p:txBody>
      </p:sp>
    </p:spTree>
    <p:extLst>
      <p:ext uri="{BB962C8B-B14F-4D97-AF65-F5344CB8AC3E}">
        <p14:creationId xmlns:p14="http://schemas.microsoft.com/office/powerpoint/2010/main" val="2423961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2214643" y="5377632"/>
            <a:ext cx="7488237" cy="1077218"/>
          </a:xfrm>
          <a:prstGeom prst="rect">
            <a:avLst/>
          </a:prstGeom>
          <a:solidFill>
            <a:srgbClr val="FFFF99"/>
          </a:solidFill>
          <a:ln w="3175">
            <a:solidFill>
              <a:schemeClr val="tx1"/>
            </a:solidFill>
            <a:miter lim="800000"/>
            <a:headEnd/>
            <a:tailEnd/>
          </a:ln>
        </p:spPr>
        <p:txBody>
          <a:bodyPr>
            <a:spAutoFit/>
          </a:bodyPr>
          <a:lstStyle/>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Recovery – Get an architecture from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Transformation – Restructure  the old architecture into a new one.</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Build In – Build the new architecture back into the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Maintenance – Software Maintenance with the new architecture</a:t>
            </a:r>
          </a:p>
        </p:txBody>
      </p:sp>
      <p:grpSp>
        <p:nvGrpSpPr>
          <p:cNvPr id="16" name="组合 15"/>
          <p:cNvGrpSpPr/>
          <p:nvPr/>
        </p:nvGrpSpPr>
        <p:grpSpPr>
          <a:xfrm>
            <a:off x="2656592" y="1952255"/>
            <a:ext cx="6624637" cy="2971500"/>
            <a:chOff x="2551160" y="2218879"/>
            <a:chExt cx="6624637" cy="2971500"/>
          </a:xfrm>
        </p:grpSpPr>
        <p:sp>
          <p:nvSpPr>
            <p:cNvPr id="3" name="Oval 4"/>
            <p:cNvSpPr>
              <a:spLocks noChangeArrowheads="1"/>
            </p:cNvSpPr>
            <p:nvPr/>
          </p:nvSpPr>
          <p:spPr bwMode="auto">
            <a:xfrm>
              <a:off x="4557476" y="4310804"/>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b="1" dirty="0">
                  <a:solidFill>
                    <a:schemeClr val="bg1"/>
                  </a:solidFill>
                  <a:latin typeface="Tahoma" pitchFamily="34" charset="0"/>
                  <a:ea typeface="宋体" pitchFamily="2" charset="-122"/>
                </a:rPr>
                <a:t>Legacy System</a:t>
              </a:r>
            </a:p>
          </p:txBody>
        </p:sp>
        <p:sp>
          <p:nvSpPr>
            <p:cNvPr id="4" name="Oval 5"/>
            <p:cNvSpPr>
              <a:spLocks noChangeArrowheads="1"/>
            </p:cNvSpPr>
            <p:nvPr/>
          </p:nvSpPr>
          <p:spPr bwMode="auto">
            <a:xfrm>
              <a:off x="2551160" y="2466226"/>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b="1" dirty="0">
                  <a:solidFill>
                    <a:schemeClr val="bg1"/>
                  </a:solidFill>
                  <a:latin typeface="Tahoma" pitchFamily="34" charset="0"/>
                </a:rPr>
                <a:t>Old </a:t>
              </a:r>
            </a:p>
            <a:p>
              <a:pPr algn="ctr"/>
              <a:r>
                <a:rPr lang="en-US" altLang="zh-CN" b="1" dirty="0">
                  <a:solidFill>
                    <a:schemeClr val="bg1"/>
                  </a:solidFill>
                  <a:latin typeface="Tahoma" pitchFamily="34" charset="0"/>
                </a:rPr>
                <a:t>Architecture</a:t>
              </a:r>
            </a:p>
          </p:txBody>
        </p:sp>
        <p:sp>
          <p:nvSpPr>
            <p:cNvPr id="5" name="Oval 6"/>
            <p:cNvSpPr>
              <a:spLocks noChangeArrowheads="1"/>
            </p:cNvSpPr>
            <p:nvPr/>
          </p:nvSpPr>
          <p:spPr bwMode="auto">
            <a:xfrm>
              <a:off x="6738985" y="2466226"/>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b="1" dirty="0">
                  <a:solidFill>
                    <a:schemeClr val="bg1"/>
                  </a:solidFill>
                  <a:latin typeface="Tahoma" pitchFamily="34" charset="0"/>
                </a:rPr>
                <a:t>New </a:t>
              </a:r>
            </a:p>
            <a:p>
              <a:pPr algn="ctr"/>
              <a:r>
                <a:rPr lang="en-US" altLang="zh-CN" b="1" dirty="0">
                  <a:solidFill>
                    <a:schemeClr val="bg1"/>
                  </a:solidFill>
                  <a:latin typeface="Tahoma" pitchFamily="34" charset="0"/>
                </a:rPr>
                <a:t>Architecture </a:t>
              </a:r>
            </a:p>
          </p:txBody>
        </p:sp>
        <p:sp>
          <p:nvSpPr>
            <p:cNvPr id="6" name="AutoShape 17"/>
            <p:cNvSpPr>
              <a:spLocks noChangeArrowheads="1"/>
            </p:cNvSpPr>
            <p:nvPr/>
          </p:nvSpPr>
          <p:spPr bwMode="auto">
            <a:xfrm>
              <a:off x="5237210" y="2701752"/>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7" name="AutoShape 20"/>
            <p:cNvSpPr>
              <a:spLocks noChangeArrowheads="1"/>
            </p:cNvSpPr>
            <p:nvPr/>
          </p:nvSpPr>
          <p:spPr bwMode="auto">
            <a:xfrm rot="13733784">
              <a:off x="4060366" y="3596179"/>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8" name="AutoShape 21"/>
            <p:cNvSpPr>
              <a:spLocks noChangeArrowheads="1"/>
            </p:cNvSpPr>
            <p:nvPr/>
          </p:nvSpPr>
          <p:spPr bwMode="auto">
            <a:xfrm rot="7866216" flipV="1">
              <a:off x="6436854" y="3656623"/>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9" name="Rectangle 29"/>
            <p:cNvSpPr>
              <a:spLocks noChangeArrowheads="1"/>
            </p:cNvSpPr>
            <p:nvPr/>
          </p:nvSpPr>
          <p:spPr bwMode="auto">
            <a:xfrm>
              <a:off x="5237210" y="2218879"/>
              <a:ext cx="1314450" cy="468968"/>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Transformation</a:t>
              </a:r>
            </a:p>
          </p:txBody>
        </p:sp>
        <p:sp>
          <p:nvSpPr>
            <p:cNvPr id="10" name="Rectangle 30"/>
            <p:cNvSpPr>
              <a:spLocks noChangeArrowheads="1"/>
            </p:cNvSpPr>
            <p:nvPr/>
          </p:nvSpPr>
          <p:spPr bwMode="auto">
            <a:xfrm>
              <a:off x="7056936" y="3756408"/>
              <a:ext cx="1312862" cy="350162"/>
            </a:xfrm>
            <a:prstGeom prst="rect">
              <a:avLst/>
            </a:prstGeom>
            <a:noFill/>
            <a:ln w="9525">
              <a:noFill/>
              <a:miter lim="800000"/>
              <a:headEnd/>
              <a:tailEnd/>
            </a:ln>
          </p:spPr>
          <p:txBody>
            <a:bodyPr wrap="none" anchor="ctr"/>
            <a:lstStyle/>
            <a:p>
              <a:pPr algn="ctr"/>
              <a:r>
                <a:rPr lang="en-US" altLang="zh-CN" sz="1400" b="1" dirty="0">
                  <a:latin typeface="Tahoma" pitchFamily="34" charset="0"/>
                </a:rPr>
                <a:t>         </a:t>
              </a: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Implantation</a:t>
              </a:r>
            </a:p>
          </p:txBody>
        </p:sp>
        <p:sp>
          <p:nvSpPr>
            <p:cNvPr id="11" name="Rectangle 31"/>
            <p:cNvSpPr>
              <a:spLocks noChangeArrowheads="1"/>
            </p:cNvSpPr>
            <p:nvPr/>
          </p:nvSpPr>
          <p:spPr bwMode="auto">
            <a:xfrm>
              <a:off x="3473421" y="3817116"/>
              <a:ext cx="1312862" cy="350162"/>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r"/>
              <a:r>
                <a:rPr lang="en-US" altLang="zh-CN" sz="1400" dirty="0">
                  <a:effectLst>
                    <a:outerShdw blurRad="38100" dist="38100" dir="2700000" algn="tl">
                      <a:srgbClr val="000000">
                        <a:alpha val="43137"/>
                      </a:srgbClr>
                    </a:outerShdw>
                  </a:effectLst>
                  <a:latin typeface="Tahoma" pitchFamily="34" charset="0"/>
                </a:rPr>
                <a:t>     Recovery</a:t>
              </a:r>
            </a:p>
          </p:txBody>
        </p:sp>
      </p:grpSp>
      <p:sp>
        <p:nvSpPr>
          <p:cNvPr id="13" name="圆角矩形 12"/>
          <p:cNvSpPr/>
          <p:nvPr/>
        </p:nvSpPr>
        <p:spPr>
          <a:xfrm>
            <a:off x="2246791" y="1000538"/>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燕尾形 19"/>
          <p:cNvSpPr/>
          <p:nvPr/>
        </p:nvSpPr>
        <p:spPr>
          <a:xfrm>
            <a:off x="227158" y="1391641"/>
            <a:ext cx="3592448" cy="436763"/>
          </a:xfrm>
          <a:prstGeom prst="chevron">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a:solidFill>
                  <a:prstClr val="black"/>
                </a:solidFill>
                <a:latin typeface="Arial Narrow" panose="020B0606020202030204" pitchFamily="34" charset="0"/>
              </a:rPr>
              <a:t> Three-Step Approach</a:t>
            </a:r>
            <a:endParaRPr lang="zh-CN" altLang="en-US" sz="2800" dirty="0">
              <a:solidFill>
                <a:prstClr val="black"/>
              </a:solidFill>
            </a:endParaRPr>
          </a:p>
        </p:txBody>
      </p:sp>
      <p:sp>
        <p:nvSpPr>
          <p:cNvPr id="17" name="标题 1"/>
          <p:cNvSpPr txBox="1">
            <a:spLocks/>
          </p:cNvSpPr>
          <p:nvPr/>
        </p:nvSpPr>
        <p:spPr>
          <a:xfrm>
            <a:off x="1220221" y="240813"/>
            <a:ext cx="8888015" cy="69695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b="1" dirty="0">
                <a:solidFill>
                  <a:srgbClr val="A53010"/>
                </a:solidFill>
                <a:latin typeface="Arial Narrow" panose="020B0606020202030204" pitchFamily="34" charset="0"/>
              </a:rPr>
              <a:t>Software Data Mining and Unsupervised Machine Learning</a:t>
            </a:r>
          </a:p>
          <a:p>
            <a:pPr algn="ctr"/>
            <a:r>
              <a:rPr lang="en-US" altLang="zh-CN" sz="2800" b="1" dirty="0">
                <a:solidFill>
                  <a:srgbClr val="A53010"/>
                </a:solidFill>
                <a:latin typeface="Arial Narrow" panose="020B0606020202030204" pitchFamily="34" charset="0"/>
              </a:rPr>
              <a:t> for System Re-Architecting</a:t>
            </a:r>
            <a:r>
              <a:rPr lang="en-US" sz="2800" b="1" dirty="0">
                <a:solidFill>
                  <a:srgbClr val="A53010"/>
                </a:solidFill>
                <a:latin typeface="Arial Narrow" panose="020B0606020202030204" pitchFamily="34" charset="0"/>
              </a:rPr>
              <a:t>            </a:t>
            </a:r>
            <a:endParaRPr lang="en-US" sz="3200" b="1" dirty="0">
              <a:solidFill>
                <a:srgbClr val="A53010"/>
              </a:solidFill>
              <a:latin typeface="Arial Narrow" panose="020B0606020202030204" pitchFamily="34" charset="0"/>
            </a:endParaRPr>
          </a:p>
        </p:txBody>
      </p:sp>
      <p:sp>
        <p:nvSpPr>
          <p:cNvPr id="2" name="文本框 1"/>
          <p:cNvSpPr txBox="1"/>
          <p:nvPr/>
        </p:nvSpPr>
        <p:spPr>
          <a:xfrm>
            <a:off x="9910293" y="3002008"/>
            <a:ext cx="1678899" cy="2308324"/>
          </a:xfrm>
          <a:prstGeom prst="rect">
            <a:avLst/>
          </a:prstGeom>
          <a:noFill/>
        </p:spPr>
        <p:txBody>
          <a:bodyPr wrap="square" rtlCol="0">
            <a:spAutoFit/>
          </a:bodyPr>
          <a:lstStyle/>
          <a:p>
            <a:r>
              <a:rPr lang="en-US" altLang="zh-CN" dirty="0"/>
              <a:t>In genetic engineering, we get gene structure from tissues and implant it  back to the tissues.</a:t>
            </a:r>
            <a:endParaRPr lang="zh-CN" altLang="en-US" dirty="0"/>
          </a:p>
        </p:txBody>
      </p:sp>
    </p:spTree>
    <p:extLst>
      <p:ext uri="{BB962C8B-B14F-4D97-AF65-F5344CB8AC3E}">
        <p14:creationId xmlns:p14="http://schemas.microsoft.com/office/powerpoint/2010/main" val="130855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95534"/>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995945"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rgbClr val="FFFF00"/>
                </a:solidFill>
                <a:latin typeface="Arial Black" panose="020B0A04020102020204" pitchFamily="34" charset="0"/>
              </a:rPr>
              <a:t>Q&amp;A</a:t>
            </a:r>
          </a:p>
        </p:txBody>
      </p:sp>
      <p:pic>
        <p:nvPicPr>
          <p:cNvPr id="3" name="图片 2"/>
          <p:cNvPicPr>
            <a:picLocks noChangeAspect="1"/>
          </p:cNvPicPr>
          <p:nvPr/>
        </p:nvPicPr>
        <p:blipFill>
          <a:blip r:embed="rId4"/>
          <a:stretch>
            <a:fillRect/>
          </a:stretch>
        </p:blipFill>
        <p:spPr>
          <a:xfrm>
            <a:off x="1280577" y="1806148"/>
            <a:ext cx="9303302" cy="3967122"/>
          </a:xfrm>
          <a:prstGeom prst="rect">
            <a:avLst/>
          </a:prstGeom>
        </p:spPr>
      </p:pic>
    </p:spTree>
    <p:extLst>
      <p:ext uri="{BB962C8B-B14F-4D97-AF65-F5344CB8AC3E}">
        <p14:creationId xmlns:p14="http://schemas.microsoft.com/office/powerpoint/2010/main" val="118516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8674" y="304801"/>
            <a:ext cx="8645525" cy="768539"/>
          </a:xfrm>
        </p:spPr>
        <p:txBody>
          <a:bodyPr>
            <a:normAutofit fontScale="90000"/>
          </a:bodyPr>
          <a:lstStyle/>
          <a:p>
            <a:r>
              <a:rPr lang="en-US" altLang="zh-CN" sz="4000" b="1" dirty="0">
                <a:solidFill>
                  <a:srgbClr val="C00000"/>
                </a:solidFill>
                <a:effectLst>
                  <a:outerShdw blurRad="38100" dist="38100" dir="2700000" algn="tl">
                    <a:srgbClr val="000000">
                      <a:alpha val="43137"/>
                    </a:srgbClr>
                  </a:outerShdw>
                </a:effectLst>
                <a:latin typeface="Arial Narrow" panose="020B0606020202030204" pitchFamily="34" charset="0"/>
              </a:rPr>
              <a:t>A Small Test</a:t>
            </a:r>
            <a:r>
              <a:rPr lang="zh-CN" altLang="en-US" sz="4000" b="1" dirty="0">
                <a:solidFill>
                  <a:srgbClr val="C00000"/>
                </a:solidFill>
                <a:effectLst>
                  <a:outerShdw blurRad="38100" dist="38100" dir="2700000" algn="tl">
                    <a:srgbClr val="000000">
                      <a:alpha val="43137"/>
                    </a:srgbClr>
                  </a:outerShdw>
                </a:effectLst>
                <a:latin typeface="Arial Narrow" panose="020B0606020202030204" pitchFamily="34" charset="0"/>
              </a:rPr>
              <a:t>：</a:t>
            </a:r>
            <a:r>
              <a:rPr lang="en-US" altLang="zh-CN" sz="4000" b="1" dirty="0">
                <a:solidFill>
                  <a:srgbClr val="C00000"/>
                </a:solidFill>
                <a:effectLst>
                  <a:outerShdw blurRad="38100" dist="38100" dir="2700000" algn="tl">
                    <a:srgbClr val="000000">
                      <a:alpha val="43137"/>
                    </a:srgbClr>
                  </a:outerShdw>
                </a:effectLst>
                <a:latin typeface="Arial Narrow" panose="020B0606020202030204" pitchFamily="34" charset="0"/>
              </a:rPr>
              <a:t> Relation-Oriented Architecture</a:t>
            </a:r>
            <a:br>
              <a:rPr lang="en-US" altLang="zh-CN" sz="4000" dirty="0">
                <a:solidFill>
                  <a:srgbClr val="C00000"/>
                </a:solidFill>
                <a:effectLst>
                  <a:outerShdw blurRad="38100" dist="38100" dir="2700000" algn="tl">
                    <a:srgbClr val="000000">
                      <a:alpha val="43137"/>
                    </a:srgbClr>
                  </a:outerShdw>
                </a:effectLst>
                <a:latin typeface="Arial Narrow" panose="020B0606020202030204" pitchFamily="34" charset="0"/>
              </a:rPr>
            </a:br>
            <a:endParaRPr lang="zh-CN" altLang="en-US" dirty="0"/>
          </a:p>
        </p:txBody>
      </p:sp>
      <p:sp>
        <p:nvSpPr>
          <p:cNvPr id="3" name="内容占位符 2"/>
          <p:cNvSpPr>
            <a:spLocks noGrp="1"/>
          </p:cNvSpPr>
          <p:nvPr>
            <p:ph idx="1"/>
          </p:nvPr>
        </p:nvSpPr>
        <p:spPr>
          <a:xfrm>
            <a:off x="1743075" y="1073340"/>
            <a:ext cx="9144000" cy="5526360"/>
          </a:xfrm>
          <a:solidFill>
            <a:srgbClr val="EBEE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pPr marL="514350" indent="-514350">
              <a:lnSpc>
                <a:spcPts val="2400"/>
              </a:lnSpc>
              <a:buFont typeface="+mj-lt"/>
              <a:buAutoNum type="arabicPeriod"/>
            </a:pPr>
            <a:endParaRPr lang="en-US" altLang="zh-CN" sz="2800" dirty="0">
              <a:latin typeface="Arial Narrow" panose="020B0606020202030204" pitchFamily="34" charset="0"/>
            </a:endParaRPr>
          </a:p>
          <a:p>
            <a:pPr marL="514350" indent="-514350">
              <a:lnSpc>
                <a:spcPts val="2400"/>
              </a:lnSpc>
              <a:buFont typeface="+mj-lt"/>
              <a:buAutoNum type="arabicPeriod"/>
            </a:pPr>
            <a:r>
              <a:rPr lang="en-US" altLang="zh-CN" sz="2800" dirty="0">
                <a:latin typeface="Arial Narrow" panose="020B0606020202030204" pitchFamily="34" charset="0"/>
              </a:rPr>
              <a:t>What is software architecture?</a:t>
            </a:r>
          </a:p>
          <a:p>
            <a:pPr marL="514350" indent="-514350">
              <a:lnSpc>
                <a:spcPts val="2400"/>
              </a:lnSpc>
              <a:buFont typeface="+mj-lt"/>
              <a:buAutoNum type="arabicPeriod"/>
            </a:pPr>
            <a:r>
              <a:rPr lang="en-US" altLang="zh-CN" sz="2800" dirty="0">
                <a:latin typeface="Arial Narrow" panose="020B0606020202030204" pitchFamily="34" charset="0"/>
              </a:rPr>
              <a:t>What is software system? </a:t>
            </a:r>
          </a:p>
          <a:p>
            <a:pPr marL="514350" indent="-514350">
              <a:lnSpc>
                <a:spcPct val="80000"/>
              </a:lnSpc>
              <a:buFont typeface="+mj-lt"/>
              <a:buAutoNum type="arabicPeriod"/>
            </a:pPr>
            <a:r>
              <a:rPr lang="en-US" altLang="zh-CN" sz="2800" dirty="0">
                <a:latin typeface="Arial Narrow" panose="020B0606020202030204" pitchFamily="34" charset="0"/>
              </a:rPr>
              <a:t>Does a single system has one and only one architecture? </a:t>
            </a:r>
          </a:p>
          <a:p>
            <a:pPr marL="514350" indent="-514350">
              <a:lnSpc>
                <a:spcPct val="80000"/>
              </a:lnSpc>
              <a:buFont typeface="+mj-lt"/>
              <a:buAutoNum type="arabicPeriod"/>
            </a:pPr>
            <a:r>
              <a:rPr lang="en-US" altLang="zh-CN" sz="2800" dirty="0">
                <a:latin typeface="Arial Narrow" panose="020B0606020202030204" pitchFamily="34" charset="0"/>
              </a:rPr>
              <a:t>Can't you improve system architecture without modifying the system code?</a:t>
            </a:r>
          </a:p>
          <a:p>
            <a:pPr marL="514350" indent="-514350">
              <a:lnSpc>
                <a:spcPts val="2400"/>
              </a:lnSpc>
              <a:buFont typeface="+mj-lt"/>
              <a:buAutoNum type="arabicPeriod"/>
            </a:pPr>
            <a:r>
              <a:rPr lang="en-US" altLang="zh-CN" sz="2800" dirty="0">
                <a:latin typeface="Arial Narrow" panose="020B0606020202030204" pitchFamily="34" charset="0"/>
              </a:rPr>
              <a:t>Which three steps are applied to software re-architecting?</a:t>
            </a:r>
          </a:p>
          <a:p>
            <a:pPr marL="514350" indent="-514350">
              <a:lnSpc>
                <a:spcPct val="80000"/>
              </a:lnSpc>
              <a:buFont typeface="+mj-lt"/>
              <a:buAutoNum type="arabicPeriod"/>
            </a:pPr>
            <a:r>
              <a:rPr lang="en-US" altLang="zh-CN" sz="2800" dirty="0">
                <a:latin typeface="Arial Narrow" panose="020B0606020202030204" pitchFamily="34" charset="0"/>
              </a:rPr>
              <a:t>What is ROA and why it is useful to deal with system complexity? </a:t>
            </a:r>
          </a:p>
          <a:p>
            <a:pPr marL="514350" indent="-514350">
              <a:lnSpc>
                <a:spcPct val="80000"/>
              </a:lnSpc>
              <a:buFont typeface="+mj-lt"/>
              <a:buAutoNum type="arabicPeriod"/>
            </a:pPr>
            <a:r>
              <a:rPr lang="en-US" altLang="zh-CN" sz="2800" dirty="0">
                <a:latin typeface="Arial Narrow" panose="020B0606020202030204" pitchFamily="34" charset="0"/>
              </a:rPr>
              <a:t>How to recover architecture from source code automatically?</a:t>
            </a:r>
          </a:p>
          <a:p>
            <a:pPr marL="514350" indent="-514350">
              <a:lnSpc>
                <a:spcPct val="80000"/>
              </a:lnSpc>
              <a:buFont typeface="+mj-lt"/>
              <a:buAutoNum type="arabicPeriod"/>
            </a:pPr>
            <a:r>
              <a:rPr lang="en-US" altLang="zh-CN" sz="2800" dirty="0">
                <a:latin typeface="Arial Narrow" panose="020B0606020202030204" pitchFamily="34" charset="0"/>
              </a:rPr>
              <a:t>What is the difference between logical and physical re-architecting? </a:t>
            </a:r>
          </a:p>
          <a:p>
            <a:pPr marL="514350" indent="-514350">
              <a:lnSpc>
                <a:spcPct val="80000"/>
              </a:lnSpc>
              <a:buFont typeface="+mj-lt"/>
              <a:buAutoNum type="arabicPeriod"/>
            </a:pPr>
            <a:r>
              <a:rPr lang="en-US" altLang="zh-CN" sz="2800" dirty="0">
                <a:latin typeface="Arial Narrow" panose="020B0606020202030204" pitchFamily="34" charset="0"/>
              </a:rPr>
              <a:t>Suggest an algorithm for logical re-architecting.</a:t>
            </a:r>
          </a:p>
          <a:p>
            <a:pPr marL="514350" indent="-514350">
              <a:lnSpc>
                <a:spcPct val="80000"/>
              </a:lnSpc>
              <a:buFont typeface="+mj-lt"/>
              <a:buAutoNum type="arabicPeriod"/>
            </a:pPr>
            <a:r>
              <a:rPr lang="en-US" altLang="zh-CN" sz="2800" dirty="0">
                <a:latin typeface="Arial Narrow" panose="020B0606020202030204" pitchFamily="34" charset="0"/>
              </a:rPr>
              <a:t>What are the advantages and limitation of logical rearchitecting?</a:t>
            </a:r>
          </a:p>
          <a:p>
            <a:pPr marL="457200" indent="-457200">
              <a:lnSpc>
                <a:spcPct val="80000"/>
              </a:lnSpc>
              <a:buFont typeface="+mj-lt"/>
              <a:buAutoNum type="arabicPeriod"/>
            </a:pPr>
            <a:endParaRPr lang="en-US" altLang="zh-CN" sz="2400" dirty="0">
              <a:latin typeface="Arial Narrow" panose="020B0606020202030204" pitchFamily="34" charset="0"/>
            </a:endParaRPr>
          </a:p>
          <a:p>
            <a:pPr marL="457200" indent="-457200">
              <a:lnSpc>
                <a:spcPts val="2400"/>
              </a:lnSpc>
              <a:buFont typeface="+mj-lt"/>
              <a:buAutoNum type="arabicPeriod"/>
            </a:pPr>
            <a:endParaRPr lang="en-US" altLang="zh-CN" sz="2400" dirty="0">
              <a:latin typeface="Arial Narrow" panose="020B0606020202030204" pitchFamily="34" charset="0"/>
            </a:endParaRPr>
          </a:p>
          <a:p>
            <a:pPr marL="0" indent="0">
              <a:buNone/>
            </a:pPr>
            <a:endParaRPr lang="zh-CN" altLang="en-US" dirty="0"/>
          </a:p>
        </p:txBody>
      </p:sp>
    </p:spTree>
    <p:extLst>
      <p:ext uri="{BB962C8B-B14F-4D97-AF65-F5344CB8AC3E}">
        <p14:creationId xmlns:p14="http://schemas.microsoft.com/office/powerpoint/2010/main" val="26429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b="1" dirty="0">
                <a:solidFill>
                  <a:srgbClr val="FF0000"/>
                </a:solidFill>
              </a:rPr>
              <a:t>Relation-Oriented Software Architecture </a:t>
            </a:r>
            <a:br>
              <a:rPr lang="en-US" altLang="zh-CN" b="1" dirty="0">
                <a:solidFill>
                  <a:srgbClr val="FF0000"/>
                </a:solidFill>
              </a:rPr>
            </a:br>
            <a:r>
              <a:rPr lang="zh-CN" altLang="zh-CN" sz="3100" b="1" dirty="0"/>
              <a:t>面向关系的软件架构</a:t>
            </a:r>
            <a:br>
              <a:rPr lang="zh-CN" altLang="zh-CN" dirty="0"/>
            </a:br>
            <a:br>
              <a:rPr lang="zh-CN" altLang="en-US" dirty="0"/>
            </a:br>
            <a:endParaRPr lang="zh-CN" altLang="en-US" dirty="0"/>
          </a:p>
        </p:txBody>
      </p:sp>
      <p:sp>
        <p:nvSpPr>
          <p:cNvPr id="4" name="内容占位符 3"/>
          <p:cNvSpPr>
            <a:spLocks noGrp="1"/>
          </p:cNvSpPr>
          <p:nvPr>
            <p:ph idx="1"/>
          </p:nvPr>
        </p:nvSpPr>
        <p:spPr/>
        <p:txBody>
          <a:bodyPr>
            <a:normAutofit/>
          </a:bodyPr>
          <a:lstStyle/>
          <a:p>
            <a:r>
              <a:rPr lang="en-US" altLang="zh-CN" sz="2400" b="1" dirty="0"/>
              <a:t>Relation-oriented software architecture is a high level of abstraction  of a system, a computable software architecture, which is the theoretical basis for realizing software architecting and re-architecting, especially in the era of the Software Defined and the Internet of Things.</a:t>
            </a:r>
          </a:p>
          <a:p>
            <a:pPr>
              <a:lnSpc>
                <a:spcPts val="2700"/>
              </a:lnSpc>
            </a:pPr>
            <a:r>
              <a:rPr lang="zh-CN" altLang="zh-CN" sz="2000" b="1" dirty="0">
                <a:solidFill>
                  <a:srgbClr val="002060"/>
                </a:solidFill>
              </a:rPr>
              <a:t>面向关系的软件架构是一种抽象层次较高而可计算的软件架构，是在软件定义与物联网时代实现软件架构与重架构的理论基础。</a:t>
            </a:r>
            <a:endParaRPr lang="zh-CN" altLang="zh-CN" sz="2000" dirty="0">
              <a:solidFill>
                <a:srgbClr val="002060"/>
              </a:solidFill>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46523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pPr>
              <a:defRPr/>
            </a:pPr>
            <a:r>
              <a:rPr lang="en-US">
                <a:latin typeface="+mn-lt"/>
              </a:rPr>
              <a:t>H. LI CLEBA2012-July</a:t>
            </a:r>
            <a:endParaRPr lang="en-US" altLang="zh-CN">
              <a:latin typeface="+mn-lt"/>
            </a:endParaRPr>
          </a:p>
        </p:txBody>
      </p:sp>
      <p:sp>
        <p:nvSpPr>
          <p:cNvPr id="8" name="灯片编号占位符 2"/>
          <p:cNvSpPr>
            <a:spLocks noGrp="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AD17C55B-D760-43E7-84BA-F9B8712A1DAF}" type="slidenum">
              <a:rPr lang="en-US" altLang="zh-CN" sz="1000">
                <a:latin typeface="Tahoma" panose="020B0604030504040204" pitchFamily="34" charset="0"/>
              </a:rPr>
              <a:pPr/>
              <a:t>5</a:t>
            </a:fld>
            <a:endParaRPr lang="en-US" altLang="zh-CN" sz="1000">
              <a:latin typeface="Tahoma" panose="020B0604030504040204" pitchFamily="34" charset="0"/>
            </a:endParaRPr>
          </a:p>
        </p:txBody>
      </p:sp>
      <p:sp>
        <p:nvSpPr>
          <p:cNvPr id="302084" name="Rectangle 4"/>
          <p:cNvSpPr>
            <a:spLocks noChangeArrowheads="1"/>
          </p:cNvSpPr>
          <p:nvPr/>
        </p:nvSpPr>
        <p:spPr bwMode="auto">
          <a:xfrm>
            <a:off x="2927350" y="260351"/>
            <a:ext cx="7416800" cy="504825"/>
          </a:xfrm>
          <a:prstGeom prst="rect">
            <a:avLst/>
          </a:prstGeom>
          <a:noFill/>
          <a:ln w="9525">
            <a:noFill/>
            <a:miter lim="800000"/>
            <a:headEnd/>
            <a:tailEnd/>
          </a:ln>
          <a:effectLst/>
        </p:spPr>
        <p:txBody>
          <a:bodyPr anchor="ctr"/>
          <a:lstStyle/>
          <a:p>
            <a:pPr eaLnBrk="1" hangingPunct="1">
              <a:defRPr/>
            </a:pPr>
            <a:r>
              <a:rPr lang="zh-CN" altLang="zh-CN" sz="3400">
                <a:effectLst>
                  <a:outerShdw blurRad="38100" dist="38100" dir="2700000" algn="tl">
                    <a:srgbClr val="000000"/>
                  </a:outerShdw>
                </a:effectLst>
                <a:latin typeface="Arial Narrow" pitchFamily="34" charset="0"/>
              </a:rPr>
              <a:t> </a:t>
            </a:r>
            <a:r>
              <a:rPr lang="zh-CN" altLang="zh-CN" sz="3400" b="1">
                <a:solidFill>
                  <a:schemeClr val="tx2"/>
                </a:solidFill>
                <a:effectLst>
                  <a:outerShdw blurRad="38100" dist="38100" dir="2700000" algn="tl">
                    <a:srgbClr val="000000"/>
                  </a:outerShdw>
                </a:effectLst>
                <a:latin typeface="Arial Narrow" pitchFamily="34" charset="0"/>
              </a:rPr>
              <a:t>Programming in-the-Large</a:t>
            </a:r>
            <a:endParaRPr lang="en-US" altLang="zh-CN" i="1">
              <a:solidFill>
                <a:schemeClr val="tx2"/>
              </a:solidFill>
              <a:effectLst>
                <a:outerShdw blurRad="38100" dist="38100" dir="2700000" algn="tl">
                  <a:srgbClr val="000000"/>
                </a:outerShdw>
              </a:effectLst>
              <a:latin typeface="Tahoma" pitchFamily="34" charset="0"/>
            </a:endParaRPr>
          </a:p>
        </p:txBody>
      </p:sp>
      <p:sp>
        <p:nvSpPr>
          <p:cNvPr id="302085" name="Rectangle 5"/>
          <p:cNvSpPr>
            <a:spLocks noChangeArrowheads="1"/>
          </p:cNvSpPr>
          <p:nvPr/>
        </p:nvSpPr>
        <p:spPr bwMode="auto">
          <a:xfrm>
            <a:off x="1992313" y="1916114"/>
            <a:ext cx="8280400" cy="3240087"/>
          </a:xfrm>
          <a:prstGeom prst="rect">
            <a:avLst/>
          </a:prstGeom>
          <a:noFill/>
          <a:ln w="9525">
            <a:solidFill>
              <a:srgbClr val="FFFFCC"/>
            </a:solidFill>
            <a:miter lim="800000"/>
            <a:headEnd/>
            <a:tailEnd/>
          </a:ln>
          <a:effectLst/>
        </p:spPr>
        <p:txBody>
          <a:bodyPr/>
          <a:lstStyle/>
          <a:p>
            <a:pPr marL="342900" indent="-342900">
              <a:lnSpc>
                <a:spcPct val="90000"/>
              </a:lnSpc>
              <a:spcBef>
                <a:spcPct val="20000"/>
              </a:spcBef>
              <a:buClr>
                <a:schemeClr val="hlink"/>
              </a:buClr>
              <a:buSzPct val="80000"/>
              <a:buFont typeface="Wingdings" pitchFamily="2" charset="2"/>
              <a:buChar char="l"/>
              <a:defRPr/>
            </a:pPr>
            <a:r>
              <a:rPr lang="en-US" altLang="zh-CN" sz="2400">
                <a:effectLst>
                  <a:outerShdw blurRad="38100" dist="38100" dir="2700000" algn="tl">
                    <a:srgbClr val="000000"/>
                  </a:outerShdw>
                </a:effectLst>
                <a:latin typeface="Arial Narrow" pitchFamily="34" charset="0"/>
              </a:rPr>
              <a:t>Emphasized the importance of the </a:t>
            </a:r>
            <a:r>
              <a:rPr lang="en-US" altLang="zh-CN" sz="2400" u="sng">
                <a:effectLst>
                  <a:outerShdw blurRad="38100" dist="38100" dir="2700000" algn="tl">
                    <a:srgbClr val="000000"/>
                  </a:outerShdw>
                </a:effectLst>
                <a:latin typeface="Arial Narrow" pitchFamily="34" charset="0"/>
              </a:rPr>
              <a:t>structure</a:t>
            </a:r>
            <a:r>
              <a:rPr lang="en-US" altLang="zh-CN" sz="2400">
                <a:effectLst>
                  <a:outerShdw blurRad="38100" dist="38100" dir="2700000" algn="tl">
                    <a:srgbClr val="000000"/>
                  </a:outerShdw>
                </a:effectLst>
                <a:latin typeface="Arial Narrow" pitchFamily="34" charset="0"/>
              </a:rPr>
              <a:t> style in software development: removing</a:t>
            </a:r>
            <a:r>
              <a:rPr lang="en-US" altLang="zh-CN" sz="2400">
                <a:solidFill>
                  <a:srgbClr val="000000"/>
                </a:solidFill>
                <a:effectLst>
                  <a:outerShdw blurRad="38100" dist="38100" dir="2700000" algn="tl">
                    <a:srgbClr val="FFFFFF"/>
                  </a:outerShdw>
                </a:effectLst>
                <a:latin typeface="Arial Narrow" pitchFamily="34" charset="0"/>
              </a:rPr>
              <a:t> </a:t>
            </a:r>
            <a:r>
              <a:rPr lang="en-US" altLang="zh-CN" b="1" i="1">
                <a:solidFill>
                  <a:srgbClr val="FFCC66"/>
                </a:solidFill>
                <a:effectLst>
                  <a:outerShdw blurRad="38100" dist="38100" dir="2700000" algn="tl">
                    <a:srgbClr val="000000"/>
                  </a:outerShdw>
                </a:effectLst>
                <a:latin typeface="Arial Narrow" pitchFamily="34" charset="0"/>
              </a:rPr>
              <a:t>GOTO</a:t>
            </a:r>
            <a:r>
              <a:rPr lang="en-US" altLang="zh-CN" sz="2400" i="1">
                <a:solidFill>
                  <a:srgbClr val="FFCC66"/>
                </a:solidFill>
                <a:effectLst>
                  <a:outerShdw blurRad="38100" dist="38100" dir="2700000" algn="tl">
                    <a:srgbClr val="000000"/>
                  </a:outerShdw>
                </a:effectLst>
                <a:latin typeface="Arial Narrow" pitchFamily="34" charset="0"/>
              </a:rPr>
              <a:t> statement</a:t>
            </a:r>
          </a:p>
          <a:p>
            <a:pPr marL="342900" indent="-342900">
              <a:lnSpc>
                <a:spcPct val="90000"/>
              </a:lnSpc>
              <a:spcBef>
                <a:spcPct val="20000"/>
              </a:spcBef>
              <a:buClr>
                <a:schemeClr val="hlink"/>
              </a:buClr>
              <a:buSzPct val="80000"/>
              <a:buFont typeface="Wingdings" pitchFamily="2" charset="2"/>
              <a:buChar char="l"/>
              <a:defRPr/>
            </a:pPr>
            <a:r>
              <a:rPr lang="en-US" altLang="zh-CN" sz="2400">
                <a:effectLst>
                  <a:outerShdw blurRad="38100" dist="38100" dir="2700000" algn="tl">
                    <a:srgbClr val="000000"/>
                  </a:outerShdw>
                </a:effectLst>
                <a:latin typeface="Arial Narrow" pitchFamily="34" charset="0"/>
              </a:rPr>
              <a:t>Provide theoretical foundation and approach for programming-in-the-large, </a:t>
            </a:r>
            <a:r>
              <a:rPr lang="en-US" altLang="zh-CN" sz="2400" i="1">
                <a:solidFill>
                  <a:srgbClr val="FFCC66"/>
                </a:solidFill>
                <a:effectLst>
                  <a:outerShdw blurRad="38100" dist="38100" dir="2700000" algn="tl">
                    <a:srgbClr val="000000"/>
                  </a:outerShdw>
                </a:effectLst>
                <a:latin typeface="Arial Narrow" pitchFamily="34" charset="0"/>
              </a:rPr>
              <a:t>separation of concern</a:t>
            </a:r>
            <a:r>
              <a:rPr lang="en-US" altLang="zh-CN" sz="2400" i="1" u="sng">
                <a:solidFill>
                  <a:srgbClr val="FFCC66"/>
                </a:solidFill>
                <a:effectLst>
                  <a:outerShdw blurRad="38100" dist="38100" dir="2700000" algn="tl">
                    <a:srgbClr val="000000"/>
                  </a:outerShdw>
                </a:effectLst>
                <a:latin typeface="Arial Narrow" pitchFamily="34" charset="0"/>
              </a:rPr>
              <a:t> </a:t>
            </a:r>
          </a:p>
          <a:p>
            <a:pPr marL="342900" indent="-342900">
              <a:lnSpc>
                <a:spcPct val="90000"/>
              </a:lnSpc>
              <a:spcBef>
                <a:spcPct val="20000"/>
              </a:spcBef>
              <a:buClr>
                <a:schemeClr val="hlink"/>
              </a:buClr>
              <a:buSzPct val="80000"/>
              <a:buFont typeface="Wingdings" pitchFamily="2" charset="2"/>
              <a:buChar char="l"/>
              <a:defRPr/>
            </a:pPr>
            <a:r>
              <a:rPr lang="en-US" altLang="zh-CN" sz="2400">
                <a:effectLst>
                  <a:outerShdw blurRad="38100" dist="38100" dir="2700000" algn="tl">
                    <a:srgbClr val="000000"/>
                  </a:outerShdw>
                </a:effectLst>
                <a:latin typeface="Arial Narrow" pitchFamily="34" charset="0"/>
              </a:rPr>
              <a:t>The method of </a:t>
            </a:r>
            <a:r>
              <a:rPr lang="en-US" altLang="zh-CN" sz="2400" u="sng">
                <a:effectLst>
                  <a:outerShdw blurRad="38100" dist="38100" dir="2700000" algn="tl">
                    <a:srgbClr val="000000"/>
                  </a:outerShdw>
                </a:effectLst>
                <a:latin typeface="Arial Narrow" pitchFamily="34" charset="0"/>
              </a:rPr>
              <a:t>structure </a:t>
            </a:r>
            <a:r>
              <a:rPr lang="en-US" altLang="zh-CN" sz="2400">
                <a:effectLst>
                  <a:outerShdw blurRad="38100" dist="38100" dir="2700000" algn="tl">
                    <a:srgbClr val="000000"/>
                  </a:outerShdw>
                </a:effectLst>
                <a:latin typeface="Arial Narrow" pitchFamily="34" charset="0"/>
              </a:rPr>
              <a:t>programming has actively mastered software industry for a few decades.</a:t>
            </a:r>
          </a:p>
          <a:p>
            <a:pPr marL="342900" indent="-342900">
              <a:lnSpc>
                <a:spcPct val="90000"/>
              </a:lnSpc>
              <a:spcBef>
                <a:spcPct val="20000"/>
              </a:spcBef>
              <a:buClr>
                <a:schemeClr val="hlink"/>
              </a:buClr>
              <a:buSzPct val="80000"/>
              <a:buFont typeface="Wingdings" pitchFamily="2" charset="2"/>
              <a:buChar char="l"/>
              <a:defRPr/>
            </a:pPr>
            <a:r>
              <a:rPr lang="en-US" altLang="zh-CN" sz="2400">
                <a:effectLst>
                  <a:outerShdw blurRad="38100" dist="38100" dir="2700000" algn="tl">
                    <a:srgbClr val="000000"/>
                  </a:outerShdw>
                </a:effectLst>
                <a:latin typeface="Arial Narrow" pitchFamily="34" charset="0"/>
              </a:rPr>
              <a:t>Object-orientation introduces another style of software </a:t>
            </a:r>
            <a:r>
              <a:rPr lang="en-US" altLang="zh-CN" sz="2400" i="1" u="sng">
                <a:effectLst>
                  <a:outerShdw blurRad="38100" dist="38100" dir="2700000" algn="tl">
                    <a:srgbClr val="000000"/>
                  </a:outerShdw>
                </a:effectLst>
                <a:latin typeface="Arial Narrow" pitchFamily="34" charset="0"/>
              </a:rPr>
              <a:t>structure</a:t>
            </a:r>
            <a:r>
              <a:rPr lang="en-US" altLang="zh-CN" sz="2400">
                <a:effectLst>
                  <a:outerShdw blurRad="38100" dist="38100" dir="2700000" algn="tl">
                    <a:srgbClr val="000000"/>
                  </a:outerShdw>
                </a:effectLst>
                <a:latin typeface="Arial Narrow" pitchFamily="34" charset="0"/>
              </a:rPr>
              <a:t>.</a:t>
            </a:r>
          </a:p>
          <a:p>
            <a:pPr marL="342900" indent="-342900">
              <a:lnSpc>
                <a:spcPct val="90000"/>
              </a:lnSpc>
              <a:spcBef>
                <a:spcPct val="20000"/>
              </a:spcBef>
              <a:buClr>
                <a:schemeClr val="hlink"/>
              </a:buClr>
              <a:buSzPct val="80000"/>
              <a:buFont typeface="Wingdings" pitchFamily="2" charset="2"/>
              <a:buChar char="l"/>
              <a:defRPr/>
            </a:pPr>
            <a:r>
              <a:rPr lang="en-US" altLang="zh-CN" sz="2400">
                <a:effectLst>
                  <a:outerShdw blurRad="38100" dist="38100" dir="2700000" algn="tl">
                    <a:srgbClr val="000000"/>
                  </a:outerShdw>
                </a:effectLst>
                <a:latin typeface="Arial Narrow" pitchFamily="34" charset="0"/>
              </a:rPr>
              <a:t>Service-Oriented </a:t>
            </a:r>
            <a:r>
              <a:rPr lang="en-US" altLang="zh-CN" sz="2400" i="1" u="sng">
                <a:effectLst>
                  <a:outerShdw blurRad="38100" dist="38100" dir="2700000" algn="tl">
                    <a:srgbClr val="000000"/>
                  </a:outerShdw>
                </a:effectLst>
                <a:latin typeface="Arial Narrow" pitchFamily="34" charset="0"/>
              </a:rPr>
              <a:t>Architecture</a:t>
            </a:r>
            <a:r>
              <a:rPr lang="en-US" altLang="zh-CN" sz="2400">
                <a:effectLst>
                  <a:outerShdw blurRad="38100" dist="38100" dir="2700000" algn="tl">
                    <a:srgbClr val="000000"/>
                  </a:outerShdw>
                </a:effectLst>
                <a:latin typeface="Arial Narrow" pitchFamily="34" charset="0"/>
              </a:rPr>
              <a:t> / a new development phase.</a:t>
            </a:r>
          </a:p>
        </p:txBody>
      </p:sp>
      <p:pic>
        <p:nvPicPr>
          <p:cNvPr id="7174" name="Picture 6" descr="File:Edsger Wybe Dijkstra.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551" y="44451"/>
            <a:ext cx="139382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87" name="Text Box 7"/>
          <p:cNvSpPr txBox="1">
            <a:spLocks noChangeArrowheads="1"/>
          </p:cNvSpPr>
          <p:nvPr/>
        </p:nvSpPr>
        <p:spPr bwMode="auto">
          <a:xfrm>
            <a:off x="1992313" y="5229226"/>
            <a:ext cx="8280400" cy="925513"/>
          </a:xfrm>
          <a:prstGeom prst="rect">
            <a:avLst/>
          </a:prstGeom>
          <a:noFill/>
          <a:ln w="9525">
            <a:solidFill>
              <a:srgbClr val="FFFFCC"/>
            </a:solidFill>
            <a:miter lim="800000"/>
            <a:headEnd/>
            <a:tailEnd/>
          </a:ln>
          <a:effectLst/>
        </p:spPr>
        <p:txBody>
          <a:bodyPr>
            <a:spAutoFit/>
          </a:bodyPr>
          <a:lstStyle/>
          <a:p>
            <a:pPr eaLnBrk="1" hangingPunct="1">
              <a:spcBef>
                <a:spcPct val="50000"/>
              </a:spcBef>
              <a:defRPr/>
            </a:pPr>
            <a:r>
              <a:rPr lang="nl-NL" altLang="zh-CN" b="1">
                <a:solidFill>
                  <a:schemeClr val="hlink"/>
                </a:solidFill>
                <a:effectLst>
                  <a:outerShdw blurRad="38100" dist="38100" dir="2700000" algn="tl">
                    <a:srgbClr val="000000"/>
                  </a:outerShdw>
                </a:effectLst>
                <a:latin typeface="Arial Narrow" pitchFamily="34" charset="0"/>
              </a:rPr>
              <a:t>Edsger Wybe Dijkstra</a:t>
            </a:r>
            <a:r>
              <a:rPr lang="nl-NL" altLang="zh-CN">
                <a:effectLst>
                  <a:outerShdw blurRad="38100" dist="38100" dir="2700000" algn="tl">
                    <a:srgbClr val="000000"/>
                  </a:outerShdw>
                </a:effectLst>
                <a:latin typeface="Arial Narrow" pitchFamily="34" charset="0"/>
              </a:rPr>
              <a:t> (Rotterdam, 1930.5.11 –2002.8.6) was een Nederlandse wiskundige en informaticus die veel voor de informatica heeft gedaan, met name op het gebied van gestructureerd programmeren. In 1972 werd hij onderscheiden met de Turing Award.</a:t>
            </a:r>
            <a:endParaRPr lang="en-US" altLang="zh-CN">
              <a:effectLst>
                <a:outerShdw blurRad="38100" dist="38100" dir="2700000" algn="tl">
                  <a:srgbClr val="000000"/>
                </a:outerShdw>
              </a:effectLst>
              <a:latin typeface="Arial Narrow" pitchFamily="34" charset="0"/>
            </a:endParaRPr>
          </a:p>
        </p:txBody>
      </p:sp>
      <p:sp>
        <p:nvSpPr>
          <p:cNvPr id="302096" name="Rectangle 16"/>
          <p:cNvSpPr>
            <a:spLocks noChangeArrowheads="1"/>
          </p:cNvSpPr>
          <p:nvPr/>
        </p:nvSpPr>
        <p:spPr bwMode="auto">
          <a:xfrm>
            <a:off x="3000375" y="908050"/>
            <a:ext cx="7272338" cy="719138"/>
          </a:xfrm>
          <a:prstGeom prst="rect">
            <a:avLst/>
          </a:prstGeom>
          <a:gradFill rotWithShape="1">
            <a:gsLst>
              <a:gs pos="0">
                <a:schemeClr val="accent1">
                  <a:gamma/>
                  <a:shade val="46275"/>
                  <a:invGamma/>
                </a:schemeClr>
              </a:gs>
              <a:gs pos="100000">
                <a:schemeClr val="accent1"/>
              </a:gs>
            </a:gsLst>
            <a:lin ang="5400000" scaled="1"/>
          </a:gradFill>
          <a:ln w="9525">
            <a:noFill/>
            <a:miter lim="800000"/>
            <a:headEnd/>
            <a:tailEnd/>
          </a:ln>
        </p:spPr>
        <p:txBody>
          <a:bodyPr wrap="none" anchor="ctr"/>
          <a:lstStyle/>
          <a:p>
            <a:pPr eaLnBrk="1" hangingPunct="1">
              <a:defRPr/>
            </a:pPr>
            <a:r>
              <a:rPr lang="en-US" altLang="zh-CN" b="1" i="1">
                <a:solidFill>
                  <a:schemeClr val="bg1"/>
                </a:solidFill>
                <a:effectLst>
                  <a:outerShdw blurRad="38100" dist="38100" dir="2700000" algn="tl">
                    <a:srgbClr val="000000"/>
                  </a:outerShdw>
                </a:effectLst>
                <a:latin typeface="Tahoma" pitchFamily="34" charset="0"/>
              </a:rPr>
              <a:t>Logic of a program is a structure composed of similar </a:t>
            </a:r>
          </a:p>
          <a:p>
            <a:pPr eaLnBrk="1" hangingPunct="1">
              <a:defRPr/>
            </a:pPr>
            <a:r>
              <a:rPr lang="en-US" altLang="zh-CN" b="1" i="1">
                <a:solidFill>
                  <a:schemeClr val="bg1"/>
                </a:solidFill>
                <a:effectLst>
                  <a:outerShdw blurRad="38100" dist="38100" dir="2700000" algn="tl">
                    <a:srgbClr val="000000"/>
                  </a:outerShdw>
                </a:effectLst>
                <a:latin typeface="Tahoma" pitchFamily="34" charset="0"/>
              </a:rPr>
              <a:t>sub-structures in a limited number of ways.</a:t>
            </a:r>
          </a:p>
        </p:txBody>
      </p:sp>
    </p:spTree>
    <p:extLst>
      <p:ext uri="{BB962C8B-B14F-4D97-AF65-F5344CB8AC3E}">
        <p14:creationId xmlns:p14="http://schemas.microsoft.com/office/powerpoint/2010/main" val="813567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1855565" y="710579"/>
            <a:ext cx="7292975" cy="84931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altLang="zh-CN" sz="4000" b="1" dirty="0">
                <a:solidFill>
                  <a:srgbClr val="C00000"/>
                </a:solidFill>
                <a:latin typeface="Arial Narrow" pitchFamily="34" charset="0"/>
              </a:rPr>
              <a:t>What is Software Architecture?</a:t>
            </a:r>
            <a:br>
              <a:rPr lang="en-US" altLang="zh-CN" sz="1600" b="1" dirty="0">
                <a:solidFill>
                  <a:srgbClr val="FEEC94"/>
                </a:solidFill>
                <a:latin typeface="Arial Narrow" pitchFamily="34" charset="0"/>
              </a:rPr>
            </a:br>
            <a:r>
              <a:rPr lang="en-US" altLang="zh-CN" sz="1800" b="1" dirty="0">
                <a:solidFill>
                  <a:schemeClr val="tx1"/>
                </a:solidFill>
                <a:latin typeface="Arial Narrow" pitchFamily="34" charset="0"/>
              </a:rPr>
              <a:t> The issue of SEI /CMU</a:t>
            </a:r>
            <a:br>
              <a:rPr lang="en-US" altLang="zh-CN" sz="1800" b="1" dirty="0">
                <a:solidFill>
                  <a:srgbClr val="FEEC94"/>
                </a:solidFill>
                <a:latin typeface="Arial Narrow" pitchFamily="34" charset="0"/>
              </a:rPr>
            </a:br>
            <a:endParaRPr lang="en-US" altLang="zh-CN" sz="1600" b="1" dirty="0">
              <a:solidFill>
                <a:schemeClr val="tx1"/>
              </a:solidFill>
              <a:latin typeface="Arial Narrow" pitchFamily="34" charset="0"/>
            </a:endParaRPr>
          </a:p>
        </p:txBody>
      </p:sp>
      <p:sp>
        <p:nvSpPr>
          <p:cNvPr id="10" name="Rectangle 3"/>
          <p:cNvSpPr txBox="1">
            <a:spLocks noChangeArrowheads="1"/>
          </p:cNvSpPr>
          <p:nvPr/>
        </p:nvSpPr>
        <p:spPr>
          <a:xfrm>
            <a:off x="1645702" y="1727595"/>
            <a:ext cx="9321951" cy="4660900"/>
          </a:xfrm>
          <a:prstGeom prst="rect">
            <a:avLst/>
          </a:prstGeom>
          <a:noFill/>
          <a:ln>
            <a:noFill/>
          </a:ln>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80000"/>
              </a:lnSpc>
              <a:buFont typeface="Wingdings 2" pitchFamily="18" charset="2"/>
              <a:buBlip>
                <a:blip r:embed="rId2"/>
              </a:buBlip>
            </a:pPr>
            <a:r>
              <a:rPr lang="zh-CN" altLang="zh-CN" sz="2800" dirty="0">
                <a:latin typeface="Arial Narrow"/>
              </a:rPr>
              <a:t>Architecture serves as the</a:t>
            </a:r>
            <a:r>
              <a:rPr lang="zh-CN" altLang="zh-CN" sz="4800" i="1" dirty="0">
                <a:latin typeface="Arial Narrow"/>
              </a:rPr>
              <a:t> </a:t>
            </a:r>
            <a:r>
              <a:rPr lang="zh-CN" altLang="zh-CN" sz="3000" b="1" u="sng" dirty="0">
                <a:solidFill>
                  <a:srgbClr val="FF0000"/>
                </a:solidFill>
                <a:latin typeface="Arial Narrow"/>
              </a:rPr>
              <a:t>blueprint</a:t>
            </a:r>
            <a:r>
              <a:rPr lang="zh-CN" altLang="zh-CN" sz="2800" dirty="0">
                <a:solidFill>
                  <a:srgbClr val="FF3300"/>
                </a:solidFill>
                <a:latin typeface="Arial Narrow"/>
              </a:rPr>
              <a:t> </a:t>
            </a:r>
            <a:r>
              <a:rPr lang="zh-CN" altLang="zh-CN" sz="2800" dirty="0">
                <a:latin typeface="Arial Narrow"/>
              </a:rPr>
              <a:t>for both the system and the project developing it, defining the work assignments that must be carried out by design and implementation teams.</a:t>
            </a:r>
          </a:p>
          <a:p>
            <a:pPr>
              <a:lnSpc>
                <a:spcPct val="80000"/>
              </a:lnSpc>
              <a:spcBef>
                <a:spcPct val="40000"/>
              </a:spcBef>
              <a:buFont typeface="Wingdings 2" pitchFamily="18" charset="2"/>
              <a:buBlip>
                <a:blip r:embed="rId2"/>
              </a:buBlip>
            </a:pPr>
            <a:r>
              <a:rPr lang="zh-CN" altLang="zh-CN" sz="2800" dirty="0">
                <a:latin typeface="Arial Narrow"/>
              </a:rPr>
              <a:t>The architecture is </a:t>
            </a:r>
            <a:r>
              <a:rPr lang="zh-CN" altLang="zh-CN" sz="2800" b="1" dirty="0">
                <a:solidFill>
                  <a:srgbClr val="FFCC66"/>
                </a:solidFill>
                <a:latin typeface="Arial Narrow"/>
              </a:rPr>
              <a:t>the </a:t>
            </a:r>
            <a:r>
              <a:rPr lang="zh-CN" altLang="zh-CN" sz="2800" b="1" i="1" u="sng" dirty="0">
                <a:solidFill>
                  <a:srgbClr val="FFCC66"/>
                </a:solidFill>
                <a:latin typeface="Arial Narrow"/>
              </a:rPr>
              <a:t>primary carrier of system qualities</a:t>
            </a:r>
            <a:r>
              <a:rPr lang="zh-CN" altLang="zh-CN" sz="2800" b="1" dirty="0">
                <a:solidFill>
                  <a:srgbClr val="FFCC66"/>
                </a:solidFill>
                <a:latin typeface="Arial Narrow"/>
              </a:rPr>
              <a:t>, </a:t>
            </a:r>
            <a:r>
              <a:rPr lang="zh-CN" altLang="zh-CN" sz="2800" dirty="0">
                <a:latin typeface="Arial Narrow"/>
              </a:rPr>
              <a:t>such as performance, modifiability, and security, none of which can be achieved without a unifying architectural vision. </a:t>
            </a:r>
          </a:p>
          <a:p>
            <a:pPr>
              <a:lnSpc>
                <a:spcPct val="80000"/>
              </a:lnSpc>
              <a:spcBef>
                <a:spcPct val="40000"/>
              </a:spcBef>
              <a:buFont typeface="Wingdings 2" pitchFamily="18" charset="2"/>
              <a:buBlip>
                <a:blip r:embed="rId2"/>
              </a:buBlip>
            </a:pPr>
            <a:r>
              <a:rPr lang="zh-CN" altLang="zh-CN" sz="2800" dirty="0">
                <a:latin typeface="Arial Narrow"/>
              </a:rPr>
              <a:t>Architecture </a:t>
            </a:r>
            <a:r>
              <a:rPr lang="zh-CN" altLang="zh-CN" sz="2800" b="1" dirty="0">
                <a:latin typeface="Arial Narrow"/>
              </a:rPr>
              <a:t>is </a:t>
            </a:r>
            <a:r>
              <a:rPr lang="zh-CN" altLang="zh-CN" sz="2800" b="1" i="1" u="sng" dirty="0">
                <a:solidFill>
                  <a:srgbClr val="FFCC66"/>
                </a:solidFill>
                <a:latin typeface="Arial Narrow"/>
              </a:rPr>
              <a:t>an artifact</a:t>
            </a:r>
            <a:r>
              <a:rPr lang="zh-CN" altLang="zh-CN" sz="2800" b="1" dirty="0">
                <a:solidFill>
                  <a:srgbClr val="FFCC66"/>
                </a:solidFill>
                <a:latin typeface="Arial Narrow"/>
              </a:rPr>
              <a:t> </a:t>
            </a:r>
            <a:r>
              <a:rPr lang="zh-CN" altLang="zh-CN" sz="2800" dirty="0">
                <a:latin typeface="Arial Narrow"/>
              </a:rPr>
              <a:t>for early analysis to make sure that the design approach will yield an acceptable system. </a:t>
            </a:r>
          </a:p>
          <a:p>
            <a:pPr>
              <a:lnSpc>
                <a:spcPct val="80000"/>
              </a:lnSpc>
              <a:spcBef>
                <a:spcPct val="40000"/>
              </a:spcBef>
              <a:buFont typeface="Wingdings 2" pitchFamily="18" charset="2"/>
              <a:buBlip>
                <a:blip r:embed="rId2"/>
              </a:buBlip>
            </a:pPr>
            <a:r>
              <a:rPr lang="zh-CN" altLang="zh-CN" sz="2800" dirty="0">
                <a:latin typeface="Arial Narrow"/>
              </a:rPr>
              <a:t>Architecture holds </a:t>
            </a:r>
            <a:r>
              <a:rPr lang="zh-CN" altLang="zh-CN" sz="2800" b="1" dirty="0">
                <a:solidFill>
                  <a:srgbClr val="FFCC66"/>
                </a:solidFill>
                <a:latin typeface="Arial Narrow"/>
              </a:rPr>
              <a:t>the </a:t>
            </a:r>
            <a:r>
              <a:rPr lang="zh-CN" altLang="zh-CN" sz="2800" b="1" i="1" dirty="0">
                <a:solidFill>
                  <a:srgbClr val="FFCC66"/>
                </a:solidFill>
                <a:latin typeface="Arial Narrow"/>
              </a:rPr>
              <a:t>key to postdeployment system</a:t>
            </a:r>
            <a:r>
              <a:rPr lang="zh-CN" altLang="zh-CN" sz="2800" b="1" dirty="0">
                <a:solidFill>
                  <a:srgbClr val="FFCC66"/>
                </a:solidFill>
                <a:latin typeface="Arial Narrow"/>
              </a:rPr>
              <a:t> </a:t>
            </a:r>
            <a:endParaRPr lang="en-US" altLang="zh-CN" sz="2800" b="1" dirty="0">
              <a:solidFill>
                <a:srgbClr val="FFCC66"/>
              </a:solidFill>
              <a:latin typeface="Arial Narrow"/>
            </a:endParaRPr>
          </a:p>
          <a:p>
            <a:pPr>
              <a:lnSpc>
                <a:spcPct val="80000"/>
              </a:lnSpc>
              <a:spcBef>
                <a:spcPct val="40000"/>
              </a:spcBef>
              <a:buFont typeface="Wingdings 2" pitchFamily="18" charset="2"/>
              <a:buBlip>
                <a:blip r:embed="rId2"/>
              </a:buBlip>
            </a:pPr>
            <a:r>
              <a:rPr lang="zh-CN" altLang="zh-CN" sz="2800" dirty="0">
                <a:latin typeface="Arial Narrow"/>
              </a:rPr>
              <a:t>understanding, maintenance, and mining efforts. </a:t>
            </a:r>
          </a:p>
          <a:p>
            <a:pPr>
              <a:lnSpc>
                <a:spcPct val="80000"/>
              </a:lnSpc>
              <a:spcBef>
                <a:spcPct val="40000"/>
              </a:spcBef>
              <a:buFont typeface="Wingdings 2" pitchFamily="18" charset="2"/>
              <a:buBlip>
                <a:blip r:embed="rId2"/>
              </a:buBlip>
            </a:pPr>
            <a:r>
              <a:rPr lang="zh-CN" altLang="zh-CN" sz="2800" dirty="0">
                <a:latin typeface="Arial Narrow"/>
              </a:rPr>
              <a:t>In short, architecture is </a:t>
            </a:r>
            <a:r>
              <a:rPr lang="zh-CN" altLang="zh-CN" sz="2800" b="1" i="1" dirty="0">
                <a:solidFill>
                  <a:srgbClr val="FFC000"/>
                </a:solidFill>
                <a:latin typeface="Arial Narrow"/>
              </a:rPr>
              <a:t>the </a:t>
            </a:r>
            <a:r>
              <a:rPr lang="zh-CN" altLang="zh-CN" sz="2800" b="1" i="1" u="sng" dirty="0">
                <a:solidFill>
                  <a:srgbClr val="FFC000"/>
                </a:solidFill>
                <a:latin typeface="Arial Narrow"/>
              </a:rPr>
              <a:t>conceptual glue</a:t>
            </a:r>
            <a:r>
              <a:rPr lang="zh-CN" altLang="zh-CN" sz="2800" b="1" i="1" dirty="0">
                <a:solidFill>
                  <a:srgbClr val="FFC000"/>
                </a:solidFill>
                <a:latin typeface="Arial Narrow"/>
              </a:rPr>
              <a:t> </a:t>
            </a:r>
            <a:r>
              <a:rPr lang="zh-CN" altLang="zh-CN" sz="2800" dirty="0">
                <a:latin typeface="Arial Narrow"/>
              </a:rPr>
              <a:t>that holds</a:t>
            </a:r>
            <a:r>
              <a:rPr lang="en-US" altLang="zh-CN" sz="2800" dirty="0">
                <a:latin typeface="Arial Narrow"/>
              </a:rPr>
              <a:t> </a:t>
            </a:r>
            <a:r>
              <a:rPr lang="zh-CN" altLang="zh-CN" sz="2800" dirty="0">
                <a:latin typeface="Arial Narrow"/>
              </a:rPr>
              <a:t>every phase of the project together for all its many stakeholders.</a:t>
            </a:r>
            <a:endParaRPr lang="en-US" altLang="zh-CN" sz="2800" dirty="0">
              <a:latin typeface="Arial Narrow"/>
            </a:endParaRPr>
          </a:p>
        </p:txBody>
      </p:sp>
    </p:spTree>
    <p:extLst>
      <p:ext uri="{BB962C8B-B14F-4D97-AF65-F5344CB8AC3E}">
        <p14:creationId xmlns:p14="http://schemas.microsoft.com/office/powerpoint/2010/main" val="206509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92924" y="624110"/>
            <a:ext cx="8911687" cy="754314"/>
          </a:xfrm>
        </p:spPr>
        <p:txBody>
          <a:bodyPr>
            <a:normAutofit/>
          </a:bodyPr>
          <a:lstStyle/>
          <a:p>
            <a:r>
              <a:rPr lang="en-US" altLang="zh-CN" sz="4000" b="1" dirty="0">
                <a:solidFill>
                  <a:srgbClr val="C00000"/>
                </a:solidFill>
                <a:latin typeface="Arial Narrow" pitchFamily="34" charset="0"/>
              </a:rPr>
              <a:t>How to Represent Architecture?</a:t>
            </a:r>
            <a:endParaRPr lang="en-US" sz="4000" b="1" dirty="0">
              <a:solidFill>
                <a:srgbClr val="C00000"/>
              </a:solidFill>
              <a:latin typeface="Arial Narrow" pitchFamily="34" charset="0"/>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7</a:t>
            </a:fld>
            <a:endParaRPr lang="en-US" dirty="0"/>
          </a:p>
        </p:txBody>
      </p:sp>
      <p:sp>
        <p:nvSpPr>
          <p:cNvPr id="5" name="矩形 4"/>
          <p:cNvSpPr/>
          <p:nvPr/>
        </p:nvSpPr>
        <p:spPr>
          <a:xfrm>
            <a:off x="2592924" y="1571805"/>
            <a:ext cx="8257046" cy="1200329"/>
          </a:xfrm>
          <a:prstGeom prst="rect">
            <a:avLst/>
          </a:prstGeom>
        </p:spPr>
        <p:txBody>
          <a:bodyPr wrap="square">
            <a:spAutoFit/>
          </a:bodyPr>
          <a:lstStyle/>
          <a:p>
            <a:r>
              <a:rPr lang="en-US" sz="2400" dirty="0">
                <a:solidFill>
                  <a:srgbClr val="222222"/>
                </a:solidFill>
                <a:latin typeface="Arial" panose="020B0604020202020204" pitchFamily="34" charset="0"/>
              </a:rPr>
              <a:t>A </a:t>
            </a:r>
            <a:r>
              <a:rPr lang="en-US" sz="2400" b="1" dirty="0">
                <a:solidFill>
                  <a:srgbClr val="222222"/>
                </a:solidFill>
                <a:latin typeface="Arial" panose="020B0604020202020204" pitchFamily="34" charset="0"/>
              </a:rPr>
              <a:t>blueprint</a:t>
            </a:r>
            <a:r>
              <a:rPr lang="en-US" sz="2400" dirty="0">
                <a:solidFill>
                  <a:srgbClr val="222222"/>
                </a:solidFill>
                <a:latin typeface="Arial" panose="020B0604020202020204" pitchFamily="34" charset="0"/>
              </a:rPr>
              <a:t> is a reproduction of a </a:t>
            </a:r>
            <a:r>
              <a:rPr lang="en-US" sz="2400" dirty="0">
                <a:solidFill>
                  <a:srgbClr val="0B0080"/>
                </a:solidFill>
                <a:latin typeface="Arial" panose="020B0604020202020204" pitchFamily="34" charset="0"/>
                <a:hlinkClick r:id="rId3" tooltip="Technical drawing"/>
              </a:rPr>
              <a:t>technical drawing</a:t>
            </a:r>
            <a:r>
              <a:rPr lang="en-US" sz="2400" dirty="0">
                <a:solidFill>
                  <a:srgbClr val="222222"/>
                </a:solidFill>
                <a:latin typeface="Arial" panose="020B0604020202020204" pitchFamily="34" charset="0"/>
              </a:rPr>
              <a:t>, documenting an </a:t>
            </a:r>
            <a:r>
              <a:rPr lang="en-US" sz="2400" dirty="0">
                <a:solidFill>
                  <a:srgbClr val="0B0080"/>
                </a:solidFill>
                <a:latin typeface="Arial" panose="020B0604020202020204" pitchFamily="34" charset="0"/>
                <a:hlinkClick r:id="rId4" tooltip="Architecture"/>
              </a:rPr>
              <a:t>architecture</a:t>
            </a:r>
            <a:r>
              <a:rPr lang="en-US" sz="2400" dirty="0">
                <a:solidFill>
                  <a:srgbClr val="222222"/>
                </a:solidFill>
                <a:latin typeface="Arial" panose="020B0604020202020204" pitchFamily="34" charset="0"/>
              </a:rPr>
              <a:t> or an </a:t>
            </a:r>
            <a:r>
              <a:rPr lang="en-US" sz="2400" dirty="0">
                <a:solidFill>
                  <a:srgbClr val="0B0080"/>
                </a:solidFill>
                <a:latin typeface="Arial" panose="020B0604020202020204" pitchFamily="34" charset="0"/>
                <a:hlinkClick r:id="rId5" tooltip="Engineering"/>
              </a:rPr>
              <a:t>engineering</a:t>
            </a:r>
            <a:r>
              <a:rPr lang="en-US" sz="2400" dirty="0">
                <a:solidFill>
                  <a:srgbClr val="222222"/>
                </a:solidFill>
                <a:latin typeface="Arial" panose="020B0604020202020204" pitchFamily="34" charset="0"/>
              </a:rPr>
              <a:t> design, using a </a:t>
            </a:r>
            <a:r>
              <a:rPr lang="en-US" sz="2400" dirty="0">
                <a:solidFill>
                  <a:srgbClr val="0B0080"/>
                </a:solidFill>
                <a:latin typeface="Arial" panose="020B0604020202020204" pitchFamily="34" charset="0"/>
                <a:hlinkClick r:id="rId6" tooltip="Contact print"/>
              </a:rPr>
              <a:t>contact print</a:t>
            </a:r>
            <a:r>
              <a:rPr lang="en-US" sz="2400" dirty="0">
                <a:solidFill>
                  <a:srgbClr val="222222"/>
                </a:solidFill>
                <a:latin typeface="Arial" panose="020B0604020202020204" pitchFamily="34" charset="0"/>
              </a:rPr>
              <a:t> process on light-sensitive sheets. [</a:t>
            </a:r>
            <a:r>
              <a:rPr lang="en-US" altLang="zh-CN" sz="2400" dirty="0">
                <a:solidFill>
                  <a:srgbClr val="222222"/>
                </a:solidFill>
                <a:latin typeface="Arial" panose="020B0604020202020204" pitchFamily="34" charset="0"/>
              </a:rPr>
              <a:t>wiki]</a:t>
            </a:r>
            <a:endParaRPr lang="en-US" sz="2400" dirty="0"/>
          </a:p>
        </p:txBody>
      </p:sp>
      <p:pic>
        <p:nvPicPr>
          <p:cNvPr id="6" name="图片 5"/>
          <p:cNvPicPr>
            <a:picLocks noChangeAspect="1"/>
          </p:cNvPicPr>
          <p:nvPr/>
        </p:nvPicPr>
        <p:blipFill>
          <a:blip r:embed="rId7"/>
          <a:stretch>
            <a:fillRect/>
          </a:stretch>
        </p:blipFill>
        <p:spPr>
          <a:xfrm>
            <a:off x="2838583" y="2988272"/>
            <a:ext cx="4845107" cy="293426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p:cNvPicPr>
            <a:picLocks noChangeAspect="1"/>
          </p:cNvPicPr>
          <p:nvPr/>
        </p:nvPicPr>
        <p:blipFill>
          <a:blip r:embed="rId8"/>
          <a:stretch>
            <a:fillRect/>
          </a:stretch>
        </p:blipFill>
        <p:spPr>
          <a:xfrm>
            <a:off x="7185244" y="3206525"/>
            <a:ext cx="3893402" cy="3082277"/>
          </a:xfrm>
          <a:prstGeom prst="rect">
            <a:avLst/>
          </a:prstGeom>
          <a:ln>
            <a:solidFill>
              <a:srgbClr val="F5CBA0"/>
            </a:solidFill>
          </a:ln>
        </p:spPr>
      </p:pic>
    </p:spTree>
    <p:extLst>
      <p:ext uri="{BB962C8B-B14F-4D97-AF65-F5344CB8AC3E}">
        <p14:creationId xmlns:p14="http://schemas.microsoft.com/office/powerpoint/2010/main" val="152018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32380" y="678712"/>
            <a:ext cx="8911687" cy="620689"/>
          </a:xfrm>
        </p:spPr>
        <p:txBody>
          <a:bodyPr>
            <a:normAutofit fontScale="90000"/>
          </a:bodyPr>
          <a:lstStyle/>
          <a:p>
            <a:r>
              <a:rPr lang="en-US" dirty="0"/>
              <a:t>Software Architecture (System Views)</a:t>
            </a:r>
          </a:p>
        </p:txBody>
      </p:sp>
      <p:sp>
        <p:nvSpPr>
          <p:cNvPr id="2" name="灯片编号占位符 1"/>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AutoShape 2" descr="4+1 view model"/>
          <p:cNvSpPr>
            <a:spLocks noChangeAspect="1" noChangeArrowheads="1"/>
          </p:cNvSpPr>
          <p:nvPr/>
        </p:nvSpPr>
        <p:spPr bwMode="auto">
          <a:xfrm>
            <a:off x="41275" y="138113"/>
            <a:ext cx="4857750" cy="3905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矩形 19"/>
          <p:cNvSpPr/>
          <p:nvPr/>
        </p:nvSpPr>
        <p:spPr>
          <a:xfrm>
            <a:off x="153503" y="4919147"/>
            <a:ext cx="184731" cy="369332"/>
          </a:xfrm>
          <a:prstGeom prst="rect">
            <a:avLst/>
          </a:prstGeom>
        </p:spPr>
        <p:txBody>
          <a:bodyPr wrap="none">
            <a:spAutoFit/>
          </a:bodyPr>
          <a:lstStyle/>
          <a:p>
            <a:endParaRPr lang="en-US" dirty="0"/>
          </a:p>
        </p:txBody>
      </p:sp>
      <p:grpSp>
        <p:nvGrpSpPr>
          <p:cNvPr id="39" name="组合 38"/>
          <p:cNvGrpSpPr/>
          <p:nvPr/>
        </p:nvGrpSpPr>
        <p:grpSpPr>
          <a:xfrm>
            <a:off x="779334" y="1648695"/>
            <a:ext cx="4315584" cy="3662756"/>
            <a:chOff x="4899025" y="2077092"/>
            <a:chExt cx="5067813" cy="3729349"/>
          </a:xfrm>
        </p:grpSpPr>
        <p:sp>
          <p:nvSpPr>
            <p:cNvPr id="7" name="圆角矩形 6"/>
            <p:cNvSpPr/>
            <p:nvPr/>
          </p:nvSpPr>
          <p:spPr>
            <a:xfrm>
              <a:off x="5008208" y="2777460"/>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Logical </a:t>
              </a:r>
            </a:p>
            <a:p>
              <a:pPr algn="ctr"/>
              <a:r>
                <a:rPr lang="en-US" dirty="0">
                  <a:latin typeface="Arial Narrow" panose="020B0606020202030204" pitchFamily="34" charset="0"/>
                </a:rPr>
                <a:t>View</a:t>
              </a:r>
            </a:p>
          </p:txBody>
        </p:sp>
        <p:sp>
          <p:nvSpPr>
            <p:cNvPr id="9" name="圆角矩形 8"/>
            <p:cNvSpPr/>
            <p:nvPr/>
          </p:nvSpPr>
          <p:spPr>
            <a:xfrm>
              <a:off x="5008208" y="4080072"/>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Process</a:t>
              </a:r>
            </a:p>
            <a:p>
              <a:pPr algn="ctr"/>
              <a:r>
                <a:rPr lang="en-US" dirty="0">
                  <a:latin typeface="Arial Narrow" panose="020B0606020202030204" pitchFamily="34" charset="0"/>
                </a:rPr>
                <a:t> View</a:t>
              </a:r>
            </a:p>
          </p:txBody>
        </p:sp>
        <p:sp>
          <p:nvSpPr>
            <p:cNvPr id="10" name="圆角矩形 9"/>
            <p:cNvSpPr/>
            <p:nvPr/>
          </p:nvSpPr>
          <p:spPr>
            <a:xfrm>
              <a:off x="7752514" y="4080071"/>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Physical</a:t>
              </a:r>
            </a:p>
            <a:p>
              <a:pPr algn="ctr"/>
              <a:r>
                <a:rPr lang="en-US" dirty="0">
                  <a:latin typeface="Arial Narrow" panose="020B0606020202030204" pitchFamily="34" charset="0"/>
                </a:rPr>
                <a:t>View</a:t>
              </a:r>
            </a:p>
          </p:txBody>
        </p:sp>
        <p:sp>
          <p:nvSpPr>
            <p:cNvPr id="11" name="圆角矩形 10"/>
            <p:cNvSpPr/>
            <p:nvPr/>
          </p:nvSpPr>
          <p:spPr>
            <a:xfrm>
              <a:off x="7754241" y="2777460"/>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Development</a:t>
              </a:r>
            </a:p>
            <a:p>
              <a:pPr algn="ctr"/>
              <a:r>
                <a:rPr lang="en-US" dirty="0">
                  <a:latin typeface="Arial Narrow" panose="020B0606020202030204" pitchFamily="34" charset="0"/>
                </a:rPr>
                <a:t>View</a:t>
              </a:r>
            </a:p>
          </p:txBody>
        </p:sp>
        <p:sp>
          <p:nvSpPr>
            <p:cNvPr id="12" name="椭圆 11"/>
            <p:cNvSpPr/>
            <p:nvPr/>
          </p:nvSpPr>
          <p:spPr>
            <a:xfrm>
              <a:off x="6370483" y="3325336"/>
              <a:ext cx="1805855" cy="91196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Scenarios</a:t>
              </a:r>
            </a:p>
          </p:txBody>
        </p:sp>
        <p:sp>
          <p:nvSpPr>
            <p:cNvPr id="14" name="文本框 13"/>
            <p:cNvSpPr txBox="1"/>
            <p:nvPr/>
          </p:nvSpPr>
          <p:spPr>
            <a:xfrm>
              <a:off x="4985961" y="2111352"/>
              <a:ext cx="1638102" cy="532733"/>
            </a:xfrm>
            <a:prstGeom prst="rect">
              <a:avLst/>
            </a:prstGeom>
            <a:noFill/>
          </p:spPr>
          <p:txBody>
            <a:bodyPr wrap="square" rtlCol="0">
              <a:spAutoFit/>
            </a:bodyPr>
            <a:lstStyle/>
            <a:p>
              <a:r>
                <a:rPr lang="en-US" sz="1400" dirty="0">
                  <a:solidFill>
                    <a:srgbClr val="C00000"/>
                  </a:solidFill>
                </a:rPr>
                <a:t>End-User</a:t>
              </a:r>
            </a:p>
            <a:p>
              <a:r>
                <a:rPr lang="en-US" sz="1400" dirty="0">
                  <a:solidFill>
                    <a:srgbClr val="C00000"/>
                  </a:solidFill>
                </a:rPr>
                <a:t>Functionality</a:t>
              </a:r>
            </a:p>
          </p:txBody>
        </p:sp>
        <p:sp>
          <p:nvSpPr>
            <p:cNvPr id="15" name="文本框 14"/>
            <p:cNvSpPr txBox="1"/>
            <p:nvPr/>
          </p:nvSpPr>
          <p:spPr>
            <a:xfrm>
              <a:off x="7589500" y="2077092"/>
              <a:ext cx="2234632" cy="595407"/>
            </a:xfrm>
            <a:prstGeom prst="rect">
              <a:avLst/>
            </a:prstGeom>
            <a:noFill/>
          </p:spPr>
          <p:txBody>
            <a:bodyPr wrap="square" rtlCol="0">
              <a:spAutoFit/>
            </a:bodyPr>
            <a:lstStyle/>
            <a:p>
              <a:r>
                <a:rPr lang="en-US" sz="1600" dirty="0">
                  <a:solidFill>
                    <a:srgbClr val="C00000"/>
                  </a:solidFill>
                  <a:latin typeface="Arial Narrow" panose="020B0606020202030204" pitchFamily="34" charset="0"/>
                </a:rPr>
                <a:t>Developers</a:t>
              </a:r>
            </a:p>
            <a:p>
              <a:r>
                <a:rPr lang="en-US" sz="1600" dirty="0">
                  <a:solidFill>
                    <a:srgbClr val="C00000"/>
                  </a:solidFill>
                  <a:latin typeface="Arial Narrow" panose="020B0606020202030204" pitchFamily="34" charset="0"/>
                </a:rPr>
                <a:t>Software Management</a:t>
              </a:r>
            </a:p>
          </p:txBody>
        </p:sp>
        <p:sp>
          <p:nvSpPr>
            <p:cNvPr id="16" name="文本框 15"/>
            <p:cNvSpPr txBox="1"/>
            <p:nvPr/>
          </p:nvSpPr>
          <p:spPr>
            <a:xfrm>
              <a:off x="4899025" y="5027053"/>
              <a:ext cx="1847470" cy="752094"/>
            </a:xfrm>
            <a:prstGeom prst="rect">
              <a:avLst/>
            </a:prstGeom>
            <a:noFill/>
          </p:spPr>
          <p:txBody>
            <a:bodyPr wrap="square" rtlCol="0">
              <a:spAutoFit/>
            </a:bodyPr>
            <a:lstStyle/>
            <a:p>
              <a:r>
                <a:rPr lang="en-US" sz="1400" dirty="0">
                  <a:solidFill>
                    <a:srgbClr val="C00000"/>
                  </a:solidFill>
                </a:rPr>
                <a:t>Integrators</a:t>
              </a:r>
            </a:p>
            <a:p>
              <a:r>
                <a:rPr lang="en-US" sz="1400" dirty="0">
                  <a:solidFill>
                    <a:srgbClr val="C00000"/>
                  </a:solidFill>
                </a:rPr>
                <a:t>Performance</a:t>
              </a:r>
            </a:p>
            <a:p>
              <a:r>
                <a:rPr lang="en-US" sz="1400" dirty="0">
                  <a:solidFill>
                    <a:srgbClr val="C00000"/>
                  </a:solidFill>
                </a:rPr>
                <a:t>Scalability</a:t>
              </a:r>
            </a:p>
          </p:txBody>
        </p:sp>
        <p:sp>
          <p:nvSpPr>
            <p:cNvPr id="17" name="文本框 16"/>
            <p:cNvSpPr txBox="1"/>
            <p:nvPr/>
          </p:nvSpPr>
          <p:spPr>
            <a:xfrm>
              <a:off x="7536997" y="5054347"/>
              <a:ext cx="2429841" cy="752094"/>
            </a:xfrm>
            <a:prstGeom prst="rect">
              <a:avLst/>
            </a:prstGeom>
            <a:noFill/>
          </p:spPr>
          <p:txBody>
            <a:bodyPr wrap="square" rtlCol="0">
              <a:spAutoFit/>
            </a:bodyPr>
            <a:lstStyle/>
            <a:p>
              <a:r>
                <a:rPr lang="en-US" sz="1400" dirty="0">
                  <a:solidFill>
                    <a:srgbClr val="C00000"/>
                  </a:solidFill>
                </a:rPr>
                <a:t>System Engineers</a:t>
              </a:r>
            </a:p>
            <a:p>
              <a:r>
                <a:rPr lang="en-US" sz="1400" dirty="0">
                  <a:solidFill>
                    <a:srgbClr val="C00000"/>
                  </a:solidFill>
                </a:rPr>
                <a:t>Topological structure</a:t>
              </a:r>
            </a:p>
            <a:p>
              <a:r>
                <a:rPr lang="en-US" sz="1400" dirty="0">
                  <a:solidFill>
                    <a:srgbClr val="C00000"/>
                  </a:solidFill>
                </a:rPr>
                <a:t>Communication</a:t>
              </a:r>
            </a:p>
          </p:txBody>
        </p:sp>
        <p:cxnSp>
          <p:nvCxnSpPr>
            <p:cNvPr id="22" name="直接箭头连接符 21"/>
            <p:cNvCxnSpPr>
              <a:stCxn id="7" idx="3"/>
              <a:endCxn id="11" idx="1"/>
            </p:cNvCxnSpPr>
            <p:nvPr/>
          </p:nvCxnSpPr>
          <p:spPr>
            <a:xfrm>
              <a:off x="6776006" y="3152570"/>
              <a:ext cx="978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3"/>
              <a:endCxn id="10" idx="1"/>
            </p:cNvCxnSpPr>
            <p:nvPr/>
          </p:nvCxnSpPr>
          <p:spPr>
            <a:xfrm flipV="1">
              <a:off x="6776006" y="4455181"/>
              <a:ext cx="9765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7" idx="2"/>
            </p:cNvCxnSpPr>
            <p:nvPr/>
          </p:nvCxnSpPr>
          <p:spPr>
            <a:xfrm>
              <a:off x="5892107" y="3527679"/>
              <a:ext cx="0" cy="55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2"/>
              <a:endCxn id="10" idx="0"/>
            </p:cNvCxnSpPr>
            <p:nvPr/>
          </p:nvCxnSpPr>
          <p:spPr>
            <a:xfrm flipH="1">
              <a:off x="8636413" y="3527679"/>
              <a:ext cx="1727" cy="55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5290810" y="1648695"/>
            <a:ext cx="5896839" cy="4585871"/>
          </a:xfrm>
          <a:prstGeom prst="rect">
            <a:avLst/>
          </a:prstGeom>
          <a:noFill/>
          <a:ln>
            <a:solidFill>
              <a:srgbClr val="C00000"/>
            </a:solidFill>
          </a:ln>
        </p:spPr>
        <p:txBody>
          <a:bodyPr wrap="square" rtlCol="0">
            <a:spAutoFit/>
          </a:bodyPr>
          <a:lstStyle/>
          <a:p>
            <a:pPr>
              <a:spcBef>
                <a:spcPts val="600"/>
              </a:spcBef>
            </a:pPr>
            <a:r>
              <a:rPr lang="en-US" sz="1600" b="1" dirty="0">
                <a:solidFill>
                  <a:srgbClr val="C00000"/>
                </a:solidFill>
                <a:latin typeface="Arial Narrow" panose="020B0606020202030204" pitchFamily="34" charset="0"/>
              </a:rPr>
              <a:t>Logical view: </a:t>
            </a:r>
            <a:r>
              <a:rPr lang="en-US" sz="1600" dirty="0">
                <a:latin typeface="Arial Narrow" panose="020B0606020202030204" pitchFamily="34" charset="0"/>
              </a:rPr>
              <a:t>The logical view is concerned with the functionality that the system provides to end-users. </a:t>
            </a:r>
            <a:endParaRPr lang="en-US" sz="1600" b="1" dirty="0">
              <a:solidFill>
                <a:srgbClr val="C00000"/>
              </a:solidFill>
              <a:latin typeface="Arial Narrow" panose="020B0606020202030204" pitchFamily="34" charset="0"/>
            </a:endParaRPr>
          </a:p>
          <a:p>
            <a:pPr>
              <a:spcBef>
                <a:spcPts val="600"/>
              </a:spcBef>
            </a:pPr>
            <a:r>
              <a:rPr lang="en-US" sz="1600" b="1" dirty="0">
                <a:solidFill>
                  <a:srgbClr val="C00000"/>
                </a:solidFill>
                <a:latin typeface="Arial Narrow" panose="020B0606020202030204" pitchFamily="34" charset="0"/>
              </a:rPr>
              <a:t>Development view: </a:t>
            </a:r>
            <a:r>
              <a:rPr lang="en-US" sz="1600" dirty="0">
                <a:latin typeface="Arial Narrow" panose="020B0606020202030204" pitchFamily="34" charset="0"/>
              </a:rPr>
              <a:t>The development view illustrates a system from a programmer's perspective and is concerned with software management. </a:t>
            </a:r>
          </a:p>
          <a:p>
            <a:pPr>
              <a:spcBef>
                <a:spcPts val="600"/>
              </a:spcBef>
            </a:pPr>
            <a:r>
              <a:rPr lang="en-US" sz="1600" b="1" dirty="0">
                <a:solidFill>
                  <a:srgbClr val="C00000"/>
                </a:solidFill>
                <a:latin typeface="Arial Narrow" panose="020B0606020202030204" pitchFamily="34" charset="0"/>
              </a:rPr>
              <a:t>Physical view: </a:t>
            </a:r>
            <a:r>
              <a:rPr lang="en-US" sz="1600" dirty="0">
                <a:latin typeface="Arial Narrow" panose="020B0606020202030204" pitchFamily="34" charset="0"/>
              </a:rPr>
              <a:t>The physical view depicts the system from a system engineer‘s point of view. It is concerned with the topology of software components on the physical layer as well as the physical connections between these components. This view is also known as the deployment view.</a:t>
            </a:r>
          </a:p>
          <a:p>
            <a:pPr>
              <a:spcBef>
                <a:spcPts val="600"/>
              </a:spcBef>
            </a:pPr>
            <a:r>
              <a:rPr lang="en-US" sz="1600" b="1" dirty="0">
                <a:solidFill>
                  <a:srgbClr val="C00000"/>
                </a:solidFill>
                <a:latin typeface="Arial Narrow" panose="020B0606020202030204" pitchFamily="34" charset="0"/>
              </a:rPr>
              <a:t>Process view: </a:t>
            </a:r>
            <a:r>
              <a:rPr lang="en-US" sz="1600" dirty="0">
                <a:latin typeface="Arial Narrow" panose="020B0606020202030204" pitchFamily="34" charset="0"/>
              </a:rPr>
              <a:t>The process view deals with the dynamic aspects of the system, explains the system processes and how they communicate, and focuses on the runtime behavior of the system. The process view addresses concurrency, distribution, integrators, performance, and scalability, etc.</a:t>
            </a:r>
          </a:p>
          <a:p>
            <a:pPr>
              <a:spcBef>
                <a:spcPts val="600"/>
              </a:spcBef>
            </a:pPr>
            <a:r>
              <a:rPr lang="en-US" sz="1600" b="1" dirty="0">
                <a:solidFill>
                  <a:srgbClr val="C00000"/>
                </a:solidFill>
                <a:latin typeface="Arial Narrow" panose="020B0606020202030204" pitchFamily="34" charset="0"/>
              </a:rPr>
              <a:t>Scenarios </a:t>
            </a:r>
            <a:r>
              <a:rPr lang="en-US" sz="1600" dirty="0">
                <a:latin typeface="Arial Narrow" panose="020B0606020202030204" pitchFamily="34" charset="0"/>
              </a:rPr>
              <a:t>consists of </a:t>
            </a:r>
            <a:r>
              <a:rPr lang="en-US" sz="1600" b="1" dirty="0">
                <a:solidFill>
                  <a:srgbClr val="72220B"/>
                </a:solidFill>
                <a:latin typeface="Arial Narrow" panose="020B0606020202030204" pitchFamily="34" charset="0"/>
              </a:rPr>
              <a:t>a small set of use cases  </a:t>
            </a:r>
            <a:r>
              <a:rPr lang="en-US" sz="1600" dirty="0">
                <a:latin typeface="Arial Narrow" panose="020B0606020202030204" pitchFamily="34" charset="0"/>
              </a:rPr>
              <a:t>that describe sequences of interactions between objects and between processes. They are used to identify architectural elements and to illustrate and validate the architecture design. They also serve as a </a:t>
            </a:r>
            <a:r>
              <a:rPr lang="en-US" sz="1600" b="1" dirty="0">
                <a:solidFill>
                  <a:srgbClr val="72220B"/>
                </a:solidFill>
                <a:latin typeface="Arial Narrow" panose="020B0606020202030204" pitchFamily="34" charset="0"/>
              </a:rPr>
              <a:t>starting point for tests </a:t>
            </a:r>
            <a:r>
              <a:rPr lang="en-US" sz="1600" dirty="0">
                <a:latin typeface="Arial Narrow" panose="020B0606020202030204" pitchFamily="34" charset="0"/>
              </a:rPr>
              <a:t>of an architecture </a:t>
            </a:r>
            <a:r>
              <a:rPr lang="en-US" sz="1600" b="1" dirty="0">
                <a:solidFill>
                  <a:srgbClr val="72220B"/>
                </a:solidFill>
                <a:latin typeface="Arial Narrow" panose="020B0606020202030204" pitchFamily="34" charset="0"/>
              </a:rPr>
              <a:t>prototype. </a:t>
            </a:r>
            <a:r>
              <a:rPr lang="en-US" sz="1600" dirty="0">
                <a:latin typeface="Arial Narrow" panose="020B0606020202030204" pitchFamily="34" charset="0"/>
              </a:rPr>
              <a:t>This view is also known as the </a:t>
            </a:r>
            <a:r>
              <a:rPr lang="en-US" sz="1600" b="1" dirty="0">
                <a:solidFill>
                  <a:srgbClr val="C00000"/>
                </a:solidFill>
                <a:latin typeface="Arial Narrow" panose="020B0606020202030204" pitchFamily="34" charset="0"/>
              </a:rPr>
              <a:t>use case view</a:t>
            </a:r>
            <a:r>
              <a:rPr lang="en-US" sz="1600" b="1" dirty="0">
                <a:latin typeface="Arial Narrow" panose="020B0606020202030204" pitchFamily="34" charset="0"/>
              </a:rPr>
              <a:t>.</a:t>
            </a:r>
          </a:p>
        </p:txBody>
      </p:sp>
      <p:sp>
        <p:nvSpPr>
          <p:cNvPr id="4" name="文本框 3"/>
          <p:cNvSpPr txBox="1"/>
          <p:nvPr/>
        </p:nvSpPr>
        <p:spPr>
          <a:xfrm>
            <a:off x="667341" y="5412732"/>
            <a:ext cx="4720206" cy="738664"/>
          </a:xfrm>
          <a:prstGeom prst="rect">
            <a:avLst/>
          </a:prstGeom>
          <a:noFill/>
        </p:spPr>
        <p:txBody>
          <a:bodyPr wrap="square" rtlCol="0">
            <a:spAutoFit/>
          </a:bodyPr>
          <a:lstStyle/>
          <a:p>
            <a:r>
              <a:rPr lang="en-US" sz="1400" b="1" dirty="0" err="1"/>
              <a:t>Kruchten</a:t>
            </a:r>
            <a:r>
              <a:rPr lang="en-US" sz="1400" b="1" dirty="0"/>
              <a:t>, Philippe</a:t>
            </a:r>
            <a:r>
              <a:rPr lang="en-US" sz="1400" dirty="0"/>
              <a:t>, </a:t>
            </a:r>
            <a:r>
              <a:rPr lang="en-US" sz="1400" dirty="0">
                <a:solidFill>
                  <a:srgbClr val="72220B"/>
                </a:solidFill>
              </a:rPr>
              <a:t>“</a:t>
            </a:r>
            <a:r>
              <a:rPr lang="en-US" sz="1400" b="1" i="1" u="sng" dirty="0">
                <a:solidFill>
                  <a:srgbClr val="72220B"/>
                </a:solidFill>
              </a:rPr>
              <a:t>Architectural Blueprints</a:t>
            </a:r>
            <a:r>
              <a:rPr lang="en-US" sz="1400" i="1" u="sng" dirty="0">
                <a:solidFill>
                  <a:srgbClr val="72220B"/>
                </a:solidFill>
              </a:rPr>
              <a:t>  — The “4+1” View Model of Software Architecture” </a:t>
            </a:r>
            <a:r>
              <a:rPr lang="en-US" sz="1400" dirty="0"/>
              <a:t> IEEE Software 12 (6), pp. 42-50, Nov. 1995</a:t>
            </a:r>
          </a:p>
        </p:txBody>
      </p:sp>
    </p:spTree>
    <p:extLst>
      <p:ext uri="{BB962C8B-B14F-4D97-AF65-F5344CB8AC3E}">
        <p14:creationId xmlns:p14="http://schemas.microsoft.com/office/powerpoint/2010/main" val="3139392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162671" y="425033"/>
            <a:ext cx="9987961" cy="6432967"/>
            <a:chOff x="1187723" y="425033"/>
            <a:chExt cx="9987961" cy="6432967"/>
          </a:xfrm>
        </p:grpSpPr>
        <p:sp>
          <p:nvSpPr>
            <p:cNvPr id="2" name="Rectangle 5"/>
            <p:cNvSpPr>
              <a:spLocks noChangeArrowheads="1"/>
            </p:cNvSpPr>
            <p:nvPr/>
          </p:nvSpPr>
          <p:spPr bwMode="auto">
            <a:xfrm>
              <a:off x="1457677" y="425033"/>
              <a:ext cx="8229600" cy="884238"/>
            </a:xfrm>
            <a:prstGeom prst="rect">
              <a:avLst/>
            </a:prstGeom>
            <a:noFill/>
            <a:ln w="9525">
              <a:noFill/>
              <a:miter lim="800000"/>
              <a:headEnd/>
              <a:tailEnd/>
            </a:ln>
            <a:effectLst/>
          </p:spPr>
          <p:txBody>
            <a:bodyPr anchor="ctr"/>
            <a:lstStyle/>
            <a:p>
              <a:pPr defTabSz="914400" fontAlgn="base">
                <a:spcBef>
                  <a:spcPct val="0"/>
                </a:spcBef>
                <a:spcAft>
                  <a:spcPct val="0"/>
                </a:spcAft>
                <a:defRPr/>
              </a:pPr>
              <a:r>
                <a:rPr lang="en-US" altLang="zh-CN" sz="3400" b="1" dirty="0">
                  <a:solidFill>
                    <a:srgbClr val="C00000"/>
                  </a:solidFill>
                  <a:effectLst>
                    <a:outerShdw blurRad="38100" dist="38100" dir="2700000" algn="tl">
                      <a:srgbClr val="000000"/>
                    </a:outerShdw>
                  </a:effectLst>
                  <a:latin typeface="Arial Narrow" pitchFamily="34" charset="0"/>
                  <a:ea typeface="宋体" pitchFamily="2" charset="-122"/>
                </a:rPr>
                <a:t>Architecture </a:t>
              </a:r>
              <a:r>
                <a:rPr lang="en-US" altLang="zh-CN" sz="3400" b="1" dirty="0">
                  <a:solidFill>
                    <a:srgbClr val="FF0000"/>
                  </a:solidFill>
                  <a:effectLst>
                    <a:outerShdw blurRad="38100" dist="38100" dir="2700000" algn="tl">
                      <a:srgbClr val="000000"/>
                    </a:outerShdw>
                  </a:effectLst>
                  <a:latin typeface="Arial Narrow" pitchFamily="34" charset="0"/>
                  <a:ea typeface="宋体" pitchFamily="2" charset="-122"/>
                </a:rPr>
                <a:t>Views</a:t>
              </a:r>
              <a:r>
                <a:rPr lang="en-US" altLang="zh-CN" sz="3400" b="1" dirty="0">
                  <a:solidFill>
                    <a:srgbClr val="FFFFFF"/>
                  </a:solidFill>
                  <a:effectLst>
                    <a:outerShdw blurRad="38100" dist="38100" dir="2700000" algn="tl">
                      <a:srgbClr val="000000"/>
                    </a:outerShdw>
                  </a:effectLst>
                  <a:latin typeface="Arial Narrow" pitchFamily="34" charset="0"/>
                  <a:ea typeface="宋体" pitchFamily="2" charset="-122"/>
                </a:rPr>
                <a:t> </a:t>
              </a:r>
              <a:br>
                <a:rPr lang="zh-CN" altLang="en-US" sz="1900" b="1" dirty="0">
                  <a:solidFill>
                    <a:srgbClr val="C00000"/>
                  </a:solidFill>
                  <a:effectLst>
                    <a:outerShdw blurRad="38100" dist="38100" dir="2700000" algn="tl">
                      <a:srgbClr val="000000"/>
                    </a:outerShdw>
                  </a:effectLst>
                  <a:latin typeface="Arial" charset="0"/>
                  <a:ea typeface="宋体" pitchFamily="2" charset="-122"/>
                </a:rPr>
              </a:br>
              <a:r>
                <a:rPr lang="zh-CN" altLang="en-US" sz="1900" b="1" dirty="0">
                  <a:solidFill>
                    <a:srgbClr val="C00000"/>
                  </a:solidFill>
                  <a:effectLst>
                    <a:outerShdw blurRad="38100" dist="38100" dir="2700000" algn="tl">
                      <a:srgbClr val="000000"/>
                    </a:outerShdw>
                  </a:effectLst>
                  <a:latin typeface="Arial" charset="0"/>
                  <a:ea typeface="宋体" pitchFamily="2" charset="-122"/>
                  <a:sym typeface="Symbol" pitchFamily="18" charset="2"/>
                </a:rPr>
                <a:t></a:t>
              </a:r>
              <a:r>
                <a:rPr lang="en-US" altLang="zh-CN" sz="1900" b="1" dirty="0">
                  <a:solidFill>
                    <a:srgbClr val="C00000"/>
                  </a:solidFill>
                  <a:effectLst>
                    <a:outerShdw blurRad="38100" dist="38100" dir="2700000" algn="tl">
                      <a:srgbClr val="000000"/>
                    </a:outerShdw>
                  </a:effectLst>
                  <a:latin typeface="Arial" charset="0"/>
                  <a:ea typeface="宋体" pitchFamily="2" charset="-122"/>
                </a:rPr>
                <a:t>looking at the same system at abstract level from different corners</a:t>
              </a:r>
            </a:p>
          </p:txBody>
        </p:sp>
        <p:sp>
          <p:nvSpPr>
            <p:cNvPr id="3" name="Rectangle 6"/>
            <p:cNvSpPr>
              <a:spLocks noChangeArrowheads="1"/>
            </p:cNvSpPr>
            <p:nvPr/>
          </p:nvSpPr>
          <p:spPr bwMode="auto">
            <a:xfrm>
              <a:off x="7901595" y="1420153"/>
              <a:ext cx="3274089" cy="5253201"/>
            </a:xfrm>
            <a:prstGeom prst="rect">
              <a:avLst/>
            </a:prstGeom>
            <a:solidFill>
              <a:srgbClr val="000000"/>
            </a:solidFill>
            <a:ln w="9525">
              <a:solidFill>
                <a:srgbClr val="E1F0FF"/>
              </a:solidFill>
              <a:miter lim="800000"/>
              <a:headEnd/>
              <a:tailEnd/>
            </a:ln>
          </p:spPr>
          <p:txBody>
            <a:bodyPr/>
            <a:lstStyle/>
            <a:p>
              <a:pPr marL="342900" marR="0" lvl="0" indent="-342900" defTabSz="914400" eaLnBrk="1" fontAlgn="base" latinLnBrk="0" hangingPunct="1">
                <a:lnSpc>
                  <a:spcPct val="80000"/>
                </a:lnSpc>
                <a:spcBef>
                  <a:spcPct val="2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Logical view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logical view is concerned with the functionality that the system provides to end-users. UML Diagrams used to represent the logical view include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Class diagram</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Communication diagram</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Sequence diagram.</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lang="en-US" altLang="zh-CN" sz="1600" b="1" i="1" kern="0" dirty="0">
                  <a:solidFill>
                    <a:srgbClr val="FF3300"/>
                  </a:solidFill>
                  <a:latin typeface="Arial Narrow"/>
                  <a:ea typeface="宋体" charset="-122"/>
                </a:rPr>
                <a:t>Physical </a:t>
              </a: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view</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describes the structure and behavior of the technology infrastructure of an enterprise, solution or system</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Scenarios</a:t>
              </a:r>
              <a:r>
                <a:rPr kumimoji="0" lang="en-US" altLang="zh-CN" sz="1600" b="1" i="0" u="none" strike="noStrike" kern="0" cap="none" spc="0" normalizeH="0" baseline="0" noProof="0" dirty="0">
                  <a:ln>
                    <a:noFill/>
                  </a:ln>
                  <a:solidFill>
                    <a:srgbClr val="FF3300"/>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description of an architecture is illustrated using a small set of use cases.</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Development view</a:t>
              </a:r>
              <a:r>
                <a:rPr kumimoji="0" lang="en-US" altLang="zh-CN" sz="1600" b="1" i="0" u="none" strike="noStrike" kern="0" cap="none" spc="0" normalizeH="0" baseline="0" noProof="0" dirty="0">
                  <a:ln>
                    <a:noFill/>
                  </a:ln>
                  <a:solidFill>
                    <a:srgbClr val="FF3300"/>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development view illustrates a system from a programmer's perspective and is concerned with software management.</a:t>
              </a:r>
              <a:r>
                <a:rPr kumimoji="0" lang="en-US" altLang="zh-CN" sz="2000" b="0" i="0" u="none" strike="noStrike" kern="0" cap="none" spc="0" normalizeH="0" baseline="0" noProof="0" dirty="0">
                  <a:ln>
                    <a:noFill/>
                  </a:ln>
                  <a:solidFill>
                    <a:prstClr val="white"/>
                  </a:solidFill>
                  <a:effectLst/>
                  <a:uLnTx/>
                  <a:uFillTx/>
                  <a:latin typeface="Tahoma" pitchFamily="34" charset="0"/>
                  <a:ea typeface="宋体" charset="-122"/>
                </a:rPr>
                <a:t> </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Process view</a:t>
              </a:r>
              <a:r>
                <a:rPr kumimoji="0" lang="en-US" altLang="zh-CN" sz="1400" b="0" i="0" u="none" strike="noStrike" kern="0" cap="none" spc="0" normalizeH="0" baseline="0" noProof="0" dirty="0">
                  <a:ln>
                    <a:noFill/>
                  </a:ln>
                  <a:solidFill>
                    <a:prstClr val="white"/>
                  </a:solidFill>
                  <a:effectLst/>
                  <a:uLnTx/>
                  <a:uFillTx/>
                  <a:latin typeface="Tahoma" pitchFamily="34" charset="0"/>
                  <a:ea typeface="宋体" charset="-122"/>
                </a:rPr>
                <a:t> deals with the dynamic aspects of the system, explains the system processes and how they communicate, and focuses on the runtime behavior of the system [</a:t>
              </a:r>
              <a:r>
                <a:rPr kumimoji="0" lang="en-US" altLang="zh-CN" sz="1400" b="0" i="0" u="none" strike="noStrike" kern="0" cap="none" spc="0" normalizeH="0" baseline="0" noProof="0" dirty="0">
                  <a:ln>
                    <a:noFill/>
                  </a:ln>
                  <a:solidFill>
                    <a:prstClr val="white"/>
                  </a:solidFill>
                  <a:effectLst/>
                  <a:uLnTx/>
                  <a:uFillTx/>
                  <a:latin typeface="Arial Narrow"/>
                  <a:ea typeface="华文细黑"/>
                  <a:cs typeface="华文细黑"/>
                </a:rPr>
                <a:t>Bass 2003]</a:t>
              </a:r>
              <a:endParaRPr kumimoji="0" lang="en-US" altLang="zh-CN" sz="1400" b="0" i="0" u="none" strike="noStrike" kern="0" cap="none" spc="0" normalizeH="0" baseline="0" noProof="0" dirty="0">
                <a:ln>
                  <a:noFill/>
                </a:ln>
                <a:solidFill>
                  <a:prstClr val="white"/>
                </a:solidFill>
                <a:effectLst/>
                <a:uLnTx/>
                <a:uFillTx/>
                <a:latin typeface="Tahoma" pitchFamily="34" charset="0"/>
                <a:ea typeface="宋体" charset="-122"/>
              </a:endParaRPr>
            </a:p>
          </p:txBody>
        </p:sp>
        <p:grpSp>
          <p:nvGrpSpPr>
            <p:cNvPr id="23" name="组合 22"/>
            <p:cNvGrpSpPr/>
            <p:nvPr/>
          </p:nvGrpSpPr>
          <p:grpSpPr>
            <a:xfrm>
              <a:off x="1187723" y="1420154"/>
              <a:ext cx="3173120" cy="1780246"/>
              <a:chOff x="1187723" y="1420154"/>
              <a:chExt cx="3173120" cy="1780246"/>
            </a:xfrm>
          </p:grpSpPr>
          <p:pic>
            <p:nvPicPr>
              <p:cNvPr id="15" name="Picture 11"/>
              <p:cNvPicPr>
                <a:picLocks noChangeAspect="1" noChangeArrowheads="1"/>
              </p:cNvPicPr>
              <p:nvPr/>
            </p:nvPicPr>
            <p:blipFill>
              <a:blip r:embed="rId3"/>
              <a:srcRect/>
              <a:stretch>
                <a:fillRect/>
              </a:stretch>
            </p:blipFill>
            <p:spPr bwMode="auto">
              <a:xfrm>
                <a:off x="1187723" y="1733392"/>
                <a:ext cx="3173120" cy="1467008"/>
              </a:xfrm>
              <a:prstGeom prst="rect">
                <a:avLst/>
              </a:prstGeom>
              <a:solidFill>
                <a:srgbClr val="E1F0FF"/>
              </a:solidFill>
              <a:ln w="38100" cmpd="dbl">
                <a:noFill/>
                <a:miter lim="800000"/>
                <a:headEnd/>
                <a:tailEnd/>
              </a:ln>
            </p:spPr>
          </p:pic>
          <p:sp>
            <p:nvSpPr>
              <p:cNvPr id="18" name="Rectangle 15"/>
              <p:cNvSpPr>
                <a:spLocks noChangeArrowheads="1"/>
              </p:cNvSpPr>
              <p:nvPr/>
            </p:nvSpPr>
            <p:spPr bwMode="auto">
              <a:xfrm>
                <a:off x="1187723" y="1420154"/>
                <a:ext cx="3173120" cy="276999"/>
              </a:xfrm>
              <a:prstGeom prst="rect">
                <a:avLst/>
              </a:prstGeom>
              <a:solidFill>
                <a:srgbClr val="E1F0FF"/>
              </a:solidFill>
              <a:ln w="38100" cmpd="dbl">
                <a:noFill/>
                <a:miter lim="800000"/>
                <a:headEnd/>
                <a:tailEnd/>
              </a:ln>
              <a:effectLst/>
            </p:spPr>
            <p:txBody>
              <a:bodyPr anchor="ctr">
                <a:spAutoFit/>
              </a:bodyPr>
              <a:lstStyle/>
              <a:p>
                <a:pPr fontAlgn="base">
                  <a:spcBef>
                    <a:spcPct val="0"/>
                  </a:spcBef>
                  <a:spcAft>
                    <a:spcPct val="0"/>
                  </a:spcAft>
                  <a:defRPr/>
                </a:pPr>
                <a:r>
                  <a:rPr lang="en-US" altLang="zh-CN" sz="1200" b="1" kern="0" dirty="0">
                    <a:solidFill>
                      <a:srgbClr val="000000"/>
                    </a:solidFill>
                    <a:effectLst>
                      <a:outerShdw blurRad="38100" dist="38100" dir="2700000" algn="tl">
                        <a:srgbClr val="FFFFFF"/>
                      </a:outerShdw>
                    </a:effectLst>
                    <a:latin typeface="Arial Narrow" pitchFamily="34" charset="0"/>
                    <a:ea typeface="宋体" pitchFamily="2" charset="-122"/>
                  </a:rPr>
                  <a:t>Class diagram</a:t>
                </a:r>
                <a:r>
                  <a:rPr lang="en-US" altLang="zh-CN" sz="900" kern="0" dirty="0">
                    <a:solidFill>
                      <a:srgbClr val="000000"/>
                    </a:solidFill>
                    <a:effectLst>
                      <a:outerShdw blurRad="38100" dist="38100" dir="2700000" algn="tl">
                        <a:srgbClr val="FFFFFF"/>
                      </a:outerShdw>
                    </a:effectLst>
                    <a:latin typeface="Arial Narrow" pitchFamily="34" charset="0"/>
                    <a:ea typeface="宋体" pitchFamily="2" charset="-122"/>
                  </a:rPr>
                  <a:t> </a:t>
                </a:r>
                <a:r>
                  <a:rPr lang="en-US" altLang="zh-CN" sz="1200" b="1" kern="0" dirty="0">
                    <a:solidFill>
                      <a:srgbClr val="FF3300"/>
                    </a:solidFill>
                    <a:latin typeface="Arial Narrow" pitchFamily="34" charset="0"/>
                    <a:ea typeface="宋体" pitchFamily="2" charset="-122"/>
                  </a:rPr>
                  <a:t>–Logical view</a:t>
                </a:r>
                <a:endParaRPr lang="en-US" altLang="zh-CN" sz="1200" b="1" u="sng" kern="0" dirty="0">
                  <a:solidFill>
                    <a:srgbClr val="FF3300"/>
                  </a:solidFill>
                  <a:latin typeface="Arial Narrow" pitchFamily="34" charset="0"/>
                  <a:ea typeface="宋体" pitchFamily="2" charset="-122"/>
                </a:endParaRPr>
              </a:p>
            </p:txBody>
          </p:sp>
        </p:grpSp>
        <p:grpSp>
          <p:nvGrpSpPr>
            <p:cNvPr id="21" name="组合 20"/>
            <p:cNvGrpSpPr/>
            <p:nvPr/>
          </p:nvGrpSpPr>
          <p:grpSpPr>
            <a:xfrm>
              <a:off x="4557547" y="4489862"/>
              <a:ext cx="3175011" cy="2183493"/>
              <a:chOff x="4622587" y="1422214"/>
              <a:chExt cx="3175011" cy="1739307"/>
            </a:xfrm>
          </p:grpSpPr>
          <p:pic>
            <p:nvPicPr>
              <p:cNvPr id="6" name="Picture 9" descr="320px-Use_case_restaurant_model">
                <a:hlinkClick r:id="rId4"/>
              </p:cNvPr>
              <p:cNvPicPr>
                <a:picLocks noChangeAspect="1" noChangeArrowheads="1"/>
              </p:cNvPicPr>
              <p:nvPr/>
            </p:nvPicPr>
            <p:blipFill>
              <a:blip r:embed="rId5"/>
              <a:srcRect/>
              <a:stretch>
                <a:fillRect/>
              </a:stretch>
            </p:blipFill>
            <p:spPr bwMode="auto">
              <a:xfrm>
                <a:off x="4622587" y="1784145"/>
                <a:ext cx="3175011" cy="1377376"/>
              </a:xfrm>
              <a:prstGeom prst="rect">
                <a:avLst/>
              </a:prstGeom>
              <a:solidFill>
                <a:srgbClr val="E1F0FF"/>
              </a:solidFill>
              <a:ln w="38100" cmpd="dbl">
                <a:noFill/>
                <a:miter lim="800000"/>
                <a:headEnd/>
                <a:tailEnd/>
              </a:ln>
            </p:spPr>
          </p:pic>
          <p:sp>
            <p:nvSpPr>
              <p:cNvPr id="9" name="Rectangle 18"/>
              <p:cNvSpPr>
                <a:spLocks noChangeArrowheads="1"/>
              </p:cNvSpPr>
              <p:nvPr/>
            </p:nvSpPr>
            <p:spPr bwMode="auto">
              <a:xfrm>
                <a:off x="4622587" y="1422214"/>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Use case</a:t>
                </a:r>
                <a:r>
                  <a:rPr kumimoji="0" lang="en-US" altLang="zh-CN" sz="900" b="0" i="0" u="none" strike="noStrike" kern="0" cap="none" spc="0" normalizeH="0" baseline="0" noProof="0">
                    <a:ln>
                      <a:noFill/>
                    </a:ln>
                    <a:solidFill>
                      <a:prstClr val="white"/>
                    </a:solidFill>
                    <a:effectLst>
                      <a:outerShdw blurRad="38100" dist="38100" dir="2700000" algn="tl">
                        <a:srgbClr val="000000"/>
                      </a:outerShdw>
                    </a:effectLst>
                    <a:uLnTx/>
                    <a:uFillTx/>
                    <a:latin typeface="Arial Narrow" pitchFamily="34" charset="0"/>
                    <a:ea typeface="宋体" pitchFamily="2" charset="-122"/>
                  </a:rPr>
                  <a:t> </a:t>
                </a:r>
                <a:r>
                  <a:rPr kumimoji="0" lang="en-US" altLang="zh-CN" sz="1200" b="1" i="0" u="none" strike="noStrike" kern="0" cap="none" spc="0" normalizeH="0" baseline="0" noProof="0">
                    <a:ln>
                      <a:noFill/>
                    </a:ln>
                    <a:solidFill>
                      <a:srgbClr val="FF3300"/>
                    </a:solidFill>
                    <a:effectLst/>
                    <a:uLnTx/>
                    <a:uFillTx/>
                    <a:latin typeface="Arial Narrow" pitchFamily="34" charset="0"/>
                    <a:ea typeface="宋体" pitchFamily="2" charset="-122"/>
                  </a:rPr>
                  <a:t>– Scenarios view</a:t>
                </a:r>
                <a:r>
                  <a:rPr kumimoji="0" lang="en-US" altLang="zh-CN" sz="1200" b="1" i="0" u="sng" strike="noStrike" kern="0" cap="none" spc="0" normalizeH="0" baseline="0" noProof="0">
                    <a:ln>
                      <a:noFill/>
                    </a:ln>
                    <a:solidFill>
                      <a:srgbClr val="FF3300"/>
                    </a:solidFill>
                    <a:effectLst/>
                    <a:uLnTx/>
                    <a:uFillTx/>
                    <a:latin typeface="Arial" charset="0"/>
                    <a:ea typeface="宋体" pitchFamily="2" charset="-122"/>
                  </a:rPr>
                  <a:t> </a:t>
                </a:r>
              </a:p>
            </p:txBody>
          </p:sp>
        </p:grpSp>
        <p:grpSp>
          <p:nvGrpSpPr>
            <p:cNvPr id="22" name="组合 21"/>
            <p:cNvGrpSpPr/>
            <p:nvPr/>
          </p:nvGrpSpPr>
          <p:grpSpPr>
            <a:xfrm>
              <a:off x="4557547" y="1420154"/>
              <a:ext cx="3173120" cy="2781143"/>
              <a:chOff x="4595976" y="3310614"/>
              <a:chExt cx="3173120" cy="2021412"/>
            </a:xfrm>
          </p:grpSpPr>
          <p:pic>
            <p:nvPicPr>
              <p:cNvPr id="5" name="Picture 8" descr="420px-Policy_Admin_Component_Diagram">
                <a:hlinkClick r:id="rId6"/>
              </p:cNvPr>
              <p:cNvPicPr>
                <a:picLocks noChangeAspect="1" noChangeArrowheads="1"/>
              </p:cNvPicPr>
              <p:nvPr/>
            </p:nvPicPr>
            <p:blipFill>
              <a:blip r:embed="rId7"/>
              <a:srcRect/>
              <a:stretch>
                <a:fillRect/>
              </a:stretch>
            </p:blipFill>
            <p:spPr bwMode="auto">
              <a:xfrm>
                <a:off x="4595976" y="3653112"/>
                <a:ext cx="3173120" cy="1678914"/>
              </a:xfrm>
              <a:prstGeom prst="rect">
                <a:avLst/>
              </a:prstGeom>
              <a:solidFill>
                <a:srgbClr val="E1F0FF"/>
              </a:solidFill>
              <a:ln w="38100" cmpd="dbl">
                <a:noFill/>
                <a:miter lim="800000"/>
                <a:headEnd/>
                <a:tailEnd/>
              </a:ln>
            </p:spPr>
          </p:pic>
          <p:sp>
            <p:nvSpPr>
              <p:cNvPr id="10" name="Rectangle 19"/>
              <p:cNvSpPr>
                <a:spLocks noChangeArrowheads="1"/>
              </p:cNvSpPr>
              <p:nvPr/>
            </p:nvSpPr>
            <p:spPr bwMode="auto">
              <a:xfrm>
                <a:off x="4595976" y="3310614"/>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Component diagram</a:t>
                </a:r>
                <a:r>
                  <a:rPr kumimoji="0" lang="en-US" altLang="zh-CN" sz="1200" b="0" i="0" u="none" strike="noStrike" kern="0" cap="none" spc="0" normalizeH="0" baseline="0" noProof="0" dirty="0">
                    <a:ln>
                      <a:noFill/>
                    </a:ln>
                    <a:solidFill>
                      <a:prstClr val="white"/>
                    </a:solidFill>
                    <a:effectLst/>
                    <a:uLnTx/>
                    <a:uFillTx/>
                    <a:latin typeface="Arial Narrow" pitchFamily="34" charset="0"/>
                    <a:ea typeface="宋体" pitchFamily="2" charset="-122"/>
                  </a:rPr>
                  <a:t> </a:t>
                </a:r>
                <a:r>
                  <a:rPr kumimoji="0" lang="en-US" altLang="zh-CN" sz="1200" b="1" i="0" u="none" strike="noStrike" kern="0" cap="none" spc="0" normalizeH="0" baseline="0" noProof="0" dirty="0">
                    <a:ln>
                      <a:noFill/>
                    </a:ln>
                    <a:solidFill>
                      <a:srgbClr val="FF3300"/>
                    </a:solidFill>
                    <a:effectLst/>
                    <a:uLnTx/>
                    <a:uFillTx/>
                    <a:latin typeface="Arial Narrow" pitchFamily="34" charset="0"/>
                    <a:ea typeface="宋体" pitchFamily="2" charset="-122"/>
                  </a:rPr>
                  <a:t>–Development view</a:t>
                </a:r>
                <a:endParaRPr kumimoji="0" lang="en-US" altLang="zh-CN" sz="1200" b="1" i="0" u="sng" strike="noStrike" kern="0" cap="none" spc="0" normalizeH="0" baseline="0" noProof="0" dirty="0">
                  <a:ln>
                    <a:noFill/>
                  </a:ln>
                  <a:solidFill>
                    <a:srgbClr val="FF3300"/>
                  </a:solidFill>
                  <a:effectLst/>
                  <a:uLnTx/>
                  <a:uFillTx/>
                  <a:latin typeface="Arial Narrow" pitchFamily="34" charset="0"/>
                  <a:ea typeface="宋体" pitchFamily="2" charset="-122"/>
                </a:endParaRPr>
              </a:p>
            </p:txBody>
          </p:sp>
        </p:grpSp>
        <p:grpSp>
          <p:nvGrpSpPr>
            <p:cNvPr id="26" name="组合 25"/>
            <p:cNvGrpSpPr/>
            <p:nvPr/>
          </p:nvGrpSpPr>
          <p:grpSpPr>
            <a:xfrm>
              <a:off x="1187723" y="4908403"/>
              <a:ext cx="3200787" cy="1949597"/>
              <a:chOff x="1187723" y="4908403"/>
              <a:chExt cx="3200787" cy="1949597"/>
            </a:xfrm>
          </p:grpSpPr>
          <p:pic>
            <p:nvPicPr>
              <p:cNvPr id="7" name="Picture 14"/>
              <p:cNvPicPr>
                <a:picLocks noChangeAspect="1" noChangeArrowheads="1"/>
              </p:cNvPicPr>
              <p:nvPr/>
            </p:nvPicPr>
            <p:blipFill>
              <a:blip r:embed="rId8"/>
              <a:srcRect/>
              <a:stretch>
                <a:fillRect/>
              </a:stretch>
            </p:blipFill>
            <p:spPr bwMode="auto">
              <a:xfrm>
                <a:off x="1187723" y="5138959"/>
                <a:ext cx="3173120" cy="1719041"/>
              </a:xfrm>
              <a:prstGeom prst="rect">
                <a:avLst/>
              </a:prstGeom>
              <a:noFill/>
              <a:ln w="9525">
                <a:noFill/>
                <a:miter lim="800000"/>
                <a:headEnd/>
                <a:tailEnd/>
              </a:ln>
            </p:spPr>
          </p:pic>
          <p:sp>
            <p:nvSpPr>
              <p:cNvPr id="11" name="Rectangle 20"/>
              <p:cNvSpPr>
                <a:spLocks noChangeArrowheads="1"/>
              </p:cNvSpPr>
              <p:nvPr/>
            </p:nvSpPr>
            <p:spPr bwMode="auto">
              <a:xfrm>
                <a:off x="1215390" y="4908403"/>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Activity diagram </a:t>
                </a:r>
                <a:r>
                  <a:rPr kumimoji="0" lang="en-US" altLang="zh-CN" sz="1200" b="1" i="0" u="none" strike="noStrike" kern="0" cap="none" spc="0" normalizeH="0" baseline="0" noProof="0">
                    <a:ln>
                      <a:noFill/>
                    </a:ln>
                    <a:solidFill>
                      <a:srgbClr val="FF3300"/>
                    </a:solidFill>
                    <a:effectLst/>
                    <a:uLnTx/>
                    <a:uFillTx/>
                    <a:latin typeface="Arial Narrow" pitchFamily="34" charset="0"/>
                    <a:ea typeface="宋体" pitchFamily="2" charset="-122"/>
                  </a:rPr>
                  <a:t>–Process  view</a:t>
                </a:r>
                <a:endParaRPr kumimoji="0" lang="en-US" altLang="zh-CN" sz="1200" b="1" i="0" u="sng" strike="noStrike" kern="0" cap="none" spc="0" normalizeH="0" baseline="0" noProof="0">
                  <a:ln>
                    <a:noFill/>
                  </a:ln>
                  <a:solidFill>
                    <a:srgbClr val="FF3300"/>
                  </a:solidFill>
                  <a:effectLst/>
                  <a:uLnTx/>
                  <a:uFillTx/>
                  <a:latin typeface="Arial Narrow" pitchFamily="34" charset="0"/>
                  <a:ea typeface="宋体" pitchFamily="2" charset="-122"/>
                </a:endParaRPr>
              </a:p>
            </p:txBody>
          </p:sp>
        </p:grpSp>
        <p:grpSp>
          <p:nvGrpSpPr>
            <p:cNvPr id="12" name="Group 24"/>
            <p:cNvGrpSpPr>
              <a:grpSpLocks/>
            </p:cNvGrpSpPr>
            <p:nvPr/>
          </p:nvGrpSpPr>
          <p:grpSpPr bwMode="auto">
            <a:xfrm>
              <a:off x="1237178" y="3347441"/>
              <a:ext cx="3173120" cy="1635860"/>
              <a:chOff x="295" y="2989"/>
              <a:chExt cx="1678" cy="914"/>
            </a:xfrm>
          </p:grpSpPr>
          <p:pic>
            <p:nvPicPr>
              <p:cNvPr id="13" name="Picture 7"/>
              <p:cNvPicPr>
                <a:picLocks noChangeAspect="1" noChangeArrowheads="1"/>
              </p:cNvPicPr>
              <p:nvPr/>
            </p:nvPicPr>
            <p:blipFill>
              <a:blip r:embed="rId9"/>
              <a:srcRect/>
              <a:stretch>
                <a:fillRect/>
              </a:stretch>
            </p:blipFill>
            <p:spPr bwMode="auto">
              <a:xfrm>
                <a:off x="295" y="3013"/>
                <a:ext cx="1678" cy="890"/>
              </a:xfrm>
              <a:prstGeom prst="rect">
                <a:avLst/>
              </a:prstGeom>
              <a:noFill/>
              <a:ln w="38100" cmpd="dbl">
                <a:noFill/>
                <a:miter lim="800000"/>
                <a:headEnd/>
                <a:tailEnd/>
              </a:ln>
            </p:spPr>
          </p:pic>
          <p:sp>
            <p:nvSpPr>
              <p:cNvPr id="14" name="Rectangle 21"/>
              <p:cNvSpPr>
                <a:spLocks noChangeArrowheads="1"/>
              </p:cNvSpPr>
              <p:nvPr/>
            </p:nvSpPr>
            <p:spPr bwMode="auto">
              <a:xfrm>
                <a:off x="295" y="2989"/>
                <a:ext cx="1678" cy="155"/>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200" b="1" kern="0" dirty="0" err="1">
                    <a:solidFill>
                      <a:srgbClr val="000000"/>
                    </a:solidFill>
                    <a:effectLst>
                      <a:outerShdw blurRad="38100" dist="38100" dir="2700000" algn="tl">
                        <a:srgbClr val="FFFFFF"/>
                      </a:outerShdw>
                    </a:effectLst>
                    <a:latin typeface="Arial Narrow" pitchFamily="34" charset="0"/>
                    <a:ea typeface="宋体" pitchFamily="2" charset="-122"/>
                  </a:rPr>
                  <a:t>Infrastructur</a:t>
                </a:r>
                <a:r>
                  <a:rPr kumimoji="0" lang="en-US" altLang="zh-CN" sz="1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e</a:t>
                </a:r>
                <a:r>
                  <a:rPr kumimoji="0" lang="en-US" altLang="zh-CN" sz="900" b="0" i="0" u="none" strike="noStrike" kern="0" cap="none" spc="0" normalizeH="0" baseline="0" noProof="0" dirty="0">
                    <a:ln>
                      <a:noFill/>
                    </a:ln>
                    <a:solidFill>
                      <a:prstClr val="white"/>
                    </a:solidFill>
                    <a:effectLst>
                      <a:outerShdw blurRad="38100" dist="38100" dir="2700000" algn="tl">
                        <a:srgbClr val="000000"/>
                      </a:outerShdw>
                    </a:effectLst>
                    <a:uLnTx/>
                    <a:uFillTx/>
                    <a:latin typeface="Arial" charset="0"/>
                    <a:ea typeface="宋体" pitchFamily="2" charset="-122"/>
                  </a:rPr>
                  <a:t> </a:t>
                </a:r>
                <a:r>
                  <a:rPr kumimoji="0" lang="en-US" altLang="zh-CN" sz="1200" b="1" i="0" u="none" strike="noStrike" kern="0" cap="none" spc="0" normalizeH="0" baseline="0" noProof="0" dirty="0">
                    <a:ln>
                      <a:noFill/>
                    </a:ln>
                    <a:solidFill>
                      <a:srgbClr val="FF3300"/>
                    </a:solidFill>
                    <a:effectLst/>
                    <a:uLnTx/>
                    <a:uFillTx/>
                    <a:latin typeface="Arial" charset="0"/>
                    <a:ea typeface="宋体" pitchFamily="2" charset="-122"/>
                  </a:rPr>
                  <a:t>–Physical view</a:t>
                </a:r>
                <a:endParaRPr kumimoji="0" lang="en-US" altLang="zh-CN" sz="1200" b="1" i="0" u="sng" strike="noStrike" kern="0" cap="none" spc="0" normalizeH="0" baseline="0" noProof="0" dirty="0">
                  <a:ln>
                    <a:noFill/>
                  </a:ln>
                  <a:solidFill>
                    <a:srgbClr val="FF3300"/>
                  </a:solidFill>
                  <a:effectLst/>
                  <a:uLnTx/>
                  <a:uFillTx/>
                  <a:latin typeface="Arial" charset="0"/>
                  <a:ea typeface="宋体" pitchFamily="2" charset="-122"/>
                </a:endParaRPr>
              </a:p>
            </p:txBody>
          </p:sp>
        </p:grpSp>
      </p:grpSp>
    </p:spTree>
    <p:extLst>
      <p:ext uri="{BB962C8B-B14F-4D97-AF65-F5344CB8AC3E}">
        <p14:creationId xmlns:p14="http://schemas.microsoft.com/office/powerpoint/2010/main" val="1990550730"/>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2486</Words>
  <Application>Microsoft Office PowerPoint</Application>
  <PresentationFormat>Widescreen</PresentationFormat>
  <Paragraphs>336</Paragraphs>
  <Slides>32</Slides>
  <Notes>16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6" baseType="lpstr">
      <vt:lpstr>Arial Unicode MS</vt:lpstr>
      <vt:lpstr>SketchFlow Print</vt:lpstr>
      <vt:lpstr>Arial</vt:lpstr>
      <vt:lpstr>Arial Black</vt:lpstr>
      <vt:lpstr>Arial Narrow</vt:lpstr>
      <vt:lpstr>Calibri</vt:lpstr>
      <vt:lpstr>Century Gothic</vt:lpstr>
      <vt:lpstr>Comic Sans MS</vt:lpstr>
      <vt:lpstr>Tahoma</vt:lpstr>
      <vt:lpstr>Wingdings</vt:lpstr>
      <vt:lpstr>Wingdings 2</vt:lpstr>
      <vt:lpstr>Wingdings 3</vt:lpstr>
      <vt:lpstr>丝状</vt:lpstr>
      <vt:lpstr>Picture</vt:lpstr>
      <vt:lpstr>PowerPoint Presentation</vt:lpstr>
      <vt:lpstr>Reference</vt:lpstr>
      <vt:lpstr>PowerPoint Presentation</vt:lpstr>
      <vt:lpstr>Relation-Oriented Software Architecture  面向关系的软件架构  </vt:lpstr>
      <vt:lpstr>PowerPoint Presentation</vt:lpstr>
      <vt:lpstr>PowerPoint Presentation</vt:lpstr>
      <vt:lpstr>How to Represent Architecture?</vt:lpstr>
      <vt:lpstr>Software Architecture (System Views)</vt:lpstr>
      <vt:lpstr>PowerPoint Presentation</vt:lpstr>
      <vt:lpstr>Development View</vt:lpstr>
      <vt:lpstr>PowerPoint Presentation</vt:lpstr>
      <vt:lpstr>Development View</vt:lpstr>
      <vt:lpstr>PowerPoint Presentation</vt:lpstr>
      <vt:lpstr>PowerPoint Presentation</vt:lpstr>
      <vt:lpstr>PowerPoint Presentation</vt:lpstr>
      <vt:lpstr>An Abstraction of Traditional Architectures</vt:lpstr>
      <vt:lpstr>Architecture Space</vt:lpstr>
      <vt:lpstr>PowerPoint Presentation</vt:lpstr>
      <vt:lpstr>PowerPoint Presentation</vt:lpstr>
      <vt:lpstr>PowerPoint Presentation</vt:lpstr>
      <vt:lpstr>An Abstraction of Traditional Architectures</vt:lpstr>
      <vt:lpstr>PowerPoint Presentation</vt:lpstr>
      <vt:lpstr>PowerPoint Presentation</vt:lpstr>
      <vt:lpstr>Architecture Recovery: Fun-Fun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Small Test： Relation-Oriented Architecture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666</cp:revision>
  <dcterms:created xsi:type="dcterms:W3CDTF">2016-06-24T12:48:39Z</dcterms:created>
  <dcterms:modified xsi:type="dcterms:W3CDTF">2023-03-05T10:58:33Z</dcterms:modified>
</cp:coreProperties>
</file>